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35"/>
  </p:notesMasterIdLst>
  <p:sldIdLst>
    <p:sldId id="281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90" r:id="rId11"/>
    <p:sldId id="263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88" r:id="rId20"/>
    <p:sldId id="287" r:id="rId21"/>
    <p:sldId id="286" r:id="rId22"/>
    <p:sldId id="289" r:id="rId23"/>
    <p:sldId id="274" r:id="rId24"/>
    <p:sldId id="282" r:id="rId25"/>
    <p:sldId id="285" r:id="rId26"/>
    <p:sldId id="284" r:id="rId27"/>
    <p:sldId id="275" r:id="rId28"/>
    <p:sldId id="276" r:id="rId29"/>
    <p:sldId id="277" r:id="rId30"/>
    <p:sldId id="278" r:id="rId31"/>
    <p:sldId id="279" r:id="rId32"/>
    <p:sldId id="280" r:id="rId33"/>
    <p:sldId id="272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C8C8C8"/>
    <a:srgbClr val="FF57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D3517-4F4A-4D21-A445-B4F3315C1740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27DD41-A3CF-4F52-B2DA-922130567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617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25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40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Full system of instruments include</a:t>
            </a:r>
          </a:p>
          <a:p>
            <a:r>
              <a:rPr lang="en-US" dirty="0" smtClean="0"/>
              <a:t>Sonic Anemometer-</a:t>
            </a:r>
            <a:r>
              <a:rPr lang="en-US" baseline="0" dirty="0" smtClean="0"/>
              <a:t> wind speed &amp; direction, and temperature</a:t>
            </a:r>
            <a:endParaRPr lang="en-US" dirty="0" smtClean="0"/>
          </a:p>
          <a:p>
            <a:r>
              <a:rPr lang="en-US" dirty="0" smtClean="0"/>
              <a:t>HTDMA: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Hygroscopicity</a:t>
            </a:r>
            <a:r>
              <a:rPr lang="en-US" baseline="0" dirty="0" smtClean="0"/>
              <a:t> Tandem Differential Mobility Analyzer- provides the growth factor distribution for size-selected particles (first DMA)</a:t>
            </a:r>
            <a:endParaRPr lang="en-US" dirty="0" smtClean="0"/>
          </a:p>
          <a:p>
            <a:r>
              <a:rPr lang="en-US" dirty="0" smtClean="0"/>
              <a:t>SMPS:</a:t>
            </a:r>
            <a:r>
              <a:rPr lang="en-US" baseline="0" dirty="0" smtClean="0"/>
              <a:t> Scanning Mobility Particle Sizer- provides particle size distribution over the range (550-10 nm) (sheath-to-sample flow rate ~5:1)</a:t>
            </a:r>
          </a:p>
          <a:p>
            <a:r>
              <a:rPr lang="en-US" baseline="0" dirty="0" smtClean="0"/>
              <a:t>CCN: Cloud Condensation Nuclei Counter- counts the number of particles capable of activating as cloud nuclei (supersaturation range 0.09-1.25)</a:t>
            </a:r>
          </a:p>
          <a:p>
            <a:r>
              <a:rPr lang="en-US" dirty="0" smtClean="0"/>
              <a:t>SP2:</a:t>
            </a:r>
            <a:r>
              <a:rPr lang="en-US" baseline="0" dirty="0" smtClean="0"/>
              <a:t>  Single Particle Soot Photometer- measures black carbon mass on a particle by particle basis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86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hygroscopicity</a:t>
            </a:r>
            <a:r>
              <a:rPr lang="en-US" baseline="0" dirty="0" smtClean="0"/>
              <a:t> parameter means slightly hygroscopic</a:t>
            </a:r>
          </a:p>
          <a:p>
            <a:r>
              <a:rPr lang="en-US" baseline="0" dirty="0" smtClean="0"/>
              <a:t>High </a:t>
            </a:r>
            <a:r>
              <a:rPr lang="en-US" baseline="0" dirty="0" err="1" smtClean="0"/>
              <a:t>hygroscopicity</a:t>
            </a:r>
            <a:r>
              <a:rPr lang="en-US" baseline="0" dirty="0" smtClean="0"/>
              <a:t> parameter means very hygroscopic</a:t>
            </a:r>
          </a:p>
          <a:p>
            <a:r>
              <a:rPr lang="en-US" baseline="0" dirty="0" smtClean="0"/>
              <a:t>Organic species (low to ~0.5)</a:t>
            </a:r>
          </a:p>
          <a:p>
            <a:r>
              <a:rPr lang="en-US" baseline="0" dirty="0" smtClean="0"/>
              <a:t>Sea-salt (~1.3)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84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hygroscopicity</a:t>
            </a:r>
            <a:r>
              <a:rPr lang="en-US" baseline="0" dirty="0" smtClean="0"/>
              <a:t> parameter means slightly hygroscopic</a:t>
            </a:r>
          </a:p>
          <a:p>
            <a:r>
              <a:rPr lang="en-US" baseline="0" dirty="0" smtClean="0"/>
              <a:t>High </a:t>
            </a:r>
            <a:r>
              <a:rPr lang="en-US" baseline="0" dirty="0" err="1" smtClean="0"/>
              <a:t>hygroscopicity</a:t>
            </a:r>
            <a:r>
              <a:rPr lang="en-US" baseline="0" dirty="0" smtClean="0"/>
              <a:t> parameter means very hygroscopic</a:t>
            </a:r>
          </a:p>
          <a:p>
            <a:r>
              <a:rPr lang="en-US" baseline="0" dirty="0" smtClean="0"/>
              <a:t>Organic species (low to ~0.5)</a:t>
            </a:r>
          </a:p>
          <a:p>
            <a:r>
              <a:rPr lang="en-US" baseline="0" dirty="0" smtClean="0"/>
              <a:t>Sea-salt (~1.3)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801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diagram represents</a:t>
            </a:r>
            <a:r>
              <a:rPr lang="en-US" baseline="0" dirty="0" smtClean="0"/>
              <a:t> the laboratory validation setup only.</a:t>
            </a:r>
          </a:p>
          <a:p>
            <a:r>
              <a:rPr lang="en-US" dirty="0" smtClean="0"/>
              <a:t>Relaxed Eddy</a:t>
            </a:r>
            <a:r>
              <a:rPr lang="en-US" baseline="0" dirty="0" smtClean="0"/>
              <a:t> Field setup will include the SP2, SMPS, CCN, and HTDMA. </a:t>
            </a:r>
          </a:p>
          <a:p>
            <a:r>
              <a:rPr lang="en-US" baseline="0" dirty="0" smtClean="0"/>
              <a:t>Two solenoid valves will be used to select up/down drafts separately. </a:t>
            </a:r>
          </a:p>
          <a:p>
            <a:r>
              <a:rPr lang="en-US" baseline="0" dirty="0" smtClean="0"/>
              <a:t>Data presented represent the Wet-Diameter, dry diameters will be measured in </a:t>
            </a:r>
            <a:r>
              <a:rPr lang="en-US" baseline="0" smtClean="0"/>
              <a:t>the field </a:t>
            </a:r>
            <a:r>
              <a:rPr lang="en-US" baseline="0" dirty="0" smtClean="0"/>
              <a:t>setup.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0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RFU</a:t>
            </a:r>
            <a:r>
              <a:rPr lang="en-US" baseline="0" dirty="0" smtClean="0"/>
              <a:t> – Relative Florescence Units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6200A6-32B7-4319-A4FC-15CB978166C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788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0A359-2FB3-4847-9D97-3491754AA7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82176-A547-F94B-AC51-D6E9C882CB8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439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38355"/>
            <a:ext cx="2057400" cy="54878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38355"/>
            <a:ext cx="6019800" cy="548780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C0D93-568E-6D41-8E6D-0963A71A503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0221-73D0-6245-9CCD-73A1D8FCB5E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5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71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7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905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0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29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42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408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641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84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8603A-2399-D64A-8203-C8F297F981E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2C605-4958-CF43-AA48-80339EFDB0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6040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9845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363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1F39-3D09-F149-B1A1-DC2A7DB4A43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6BD0F-ABBC-C14D-BC96-77BE126A748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3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7E973-E761-9943-801C-DE1E51E2843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E9FC-F6D5-0349-BBED-EA7D7A9BC49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03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CE534-2B3A-FA4B-B87A-8AC24411761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5B94E0-5E06-6D42-A41D-50D581B409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72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DFFB5-C0BC-DE4D-9A38-E0EE75FC9E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7D4D-4E81-5B40-91F6-CF14C25F86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489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2570F-F7E3-1F40-B6F3-59FE945D5A7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B2FA7-4FDB-5643-811E-7991DEE50B0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71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95224"/>
            <a:ext cx="3008313" cy="83987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95223"/>
            <a:ext cx="5111750" cy="55309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71E9B0-C3DF-544F-BB14-A487ECCC7F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D8B14-AE1E-054C-8668-93D0F0400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52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4B1CF-5E0C-5D41-A3E2-D7894233938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F0004-A563-C64B-9FAD-6198662E1BD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0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0115"/>
            <a:ext cx="8229600" cy="106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Headline Line One</a:t>
            </a:r>
            <a:br>
              <a:rPr lang="en-US" dirty="0"/>
            </a:br>
            <a:r>
              <a:rPr lang="en-US" dirty="0"/>
              <a:t>Headline Line Two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022602"/>
            <a:ext cx="8229600" cy="310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C944504B-B211-B34D-97AF-78446C71FCD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10/7/2015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defTabSz="457200">
              <a:defRPr/>
            </a:pPr>
            <a:fld id="{0EF7D53D-272A-624E-BE3D-99D13E2B419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0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C0C0">
            <a:alpha val="1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F2503-361E-4B7E-BB02-FF747B7892F5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A42B4-554B-4B52-8CE5-2DA978D3C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55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1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emf"/><Relationship Id="rId5" Type="http://schemas.openxmlformats.org/officeDocument/2006/relationships/image" Target="../media/image1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</a:rPr>
              <a:t>New Measurements of </a:t>
            </a:r>
            <a:r>
              <a:rPr lang="en-US" dirty="0" err="1" smtClean="0">
                <a:latin typeface="Arial" charset="0"/>
              </a:rPr>
              <a:t>Hygroscopicity</a:t>
            </a:r>
            <a:r>
              <a:rPr lang="en-US" dirty="0" smtClean="0">
                <a:latin typeface="Arial" charset="0"/>
              </a:rPr>
              <a:t>- &amp; Size-Resolved Particle Fluxes</a:t>
            </a:r>
            <a:endParaRPr lang="en-US" dirty="0">
              <a:latin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Brittany Phillips, K. Dawson, T. Royalty, 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R. Reed, M. D. </a:t>
            </a:r>
            <a:r>
              <a:rPr lang="en-US" dirty="0" err="1" smtClean="0">
                <a:ea typeface="+mn-ea"/>
              </a:rPr>
              <a:t>Petters</a:t>
            </a:r>
            <a:r>
              <a:rPr lang="en-US" dirty="0" smtClean="0">
                <a:ea typeface="+mn-ea"/>
              </a:rPr>
              <a:t>, and N. </a:t>
            </a:r>
            <a:r>
              <a:rPr lang="en-US" dirty="0" err="1" smtClean="0">
                <a:ea typeface="+mn-ea"/>
              </a:rPr>
              <a:t>Meskhidze</a:t>
            </a:r>
            <a:endParaRPr lang="en-US" dirty="0" smtClean="0">
              <a:ea typeface="+mn-ea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Marine, Earth, and Atmospheric Science – NC State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October 7, 2015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n-ea"/>
              </a:rPr>
              <a:t>14</a:t>
            </a:r>
            <a:r>
              <a:rPr lang="en-US" baseline="30000" dirty="0" smtClean="0">
                <a:ea typeface="+mn-ea"/>
              </a:rPr>
              <a:t>th</a:t>
            </a:r>
            <a:r>
              <a:rPr lang="en-US" dirty="0" smtClean="0">
                <a:ea typeface="+mn-ea"/>
              </a:rPr>
              <a:t> Annual CMAS Conference, UNC-Chapel Hill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>
                <a:ea typeface="+mn-ea"/>
              </a:rPr>
              <a:t>Air Quality Measurements &amp; Observational Studies</a:t>
            </a:r>
          </a:p>
        </p:txBody>
      </p:sp>
      <p:pic>
        <p:nvPicPr>
          <p:cNvPr id="4" name="Picture 3" descr="nsf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" y="5494668"/>
            <a:ext cx="1314116" cy="131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9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880"/>
          </a:xfrm>
        </p:spPr>
        <p:txBody>
          <a:bodyPr>
            <a:normAutofit/>
          </a:bodyPr>
          <a:lstStyle/>
          <a:p>
            <a:r>
              <a:rPr lang="en-US" b="1" dirty="0" smtClean="0"/>
              <a:t>Growth factor distribution (@ RH = 80%)</a:t>
            </a:r>
            <a:endParaRPr lang="en-US" b="1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1" r="7940"/>
          <a:stretch/>
        </p:blipFill>
        <p:spPr>
          <a:xfrm>
            <a:off x="1594575" y="921957"/>
            <a:ext cx="5670227" cy="491043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955980" y="6172634"/>
            <a:ext cx="31976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Kappa (</a:t>
            </a:r>
            <a:r>
              <a:rPr lang="en-US" sz="1600" b="1" dirty="0" err="1"/>
              <a:t>Hygroscopicity</a:t>
            </a:r>
            <a:r>
              <a:rPr lang="en-US" sz="1600" b="1" dirty="0"/>
              <a:t> Parameter)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474152" y="6139682"/>
            <a:ext cx="14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Very Hygroscopic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220915" y="6139682"/>
            <a:ext cx="14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Slightly Hygroscopic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1795" y="5832389"/>
            <a:ext cx="5263007" cy="450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880"/>
          </a:xfrm>
        </p:spPr>
        <p:txBody>
          <a:bodyPr/>
          <a:lstStyle/>
          <a:p>
            <a:r>
              <a:rPr lang="en-US" b="1" dirty="0" smtClean="0"/>
              <a:t>Derivation of sea-spray fraction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61722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Sea-Spray Fraction</a:t>
            </a:r>
            <a:r>
              <a:rPr lang="en-US" sz="3200" b="1" dirty="0">
                <a:solidFill>
                  <a:srgbClr val="C00000"/>
                </a:solidFill>
              </a:rPr>
              <a:t>: 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430585" y="5148649"/>
                <a:ext cx="4999945" cy="9089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𝑺𝒆𝒂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𝑺𝒑𝒓𝒂𝒚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𝑭𝒓𝒂𝒄𝒕𝒊𝒐𝒏</m:t>
                      </m:r>
                    </m:oMath>
                  </m:oMathPara>
                </a14:m>
                <a:endParaRPr lang="en-US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0585" y="5148649"/>
                <a:ext cx="4999945" cy="90896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9" t="812" r="8009" b="1"/>
          <a:stretch/>
        </p:blipFill>
        <p:spPr>
          <a:xfrm>
            <a:off x="4496088" y="1220340"/>
            <a:ext cx="4590288" cy="39283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0" t="658" r="8008"/>
          <a:stretch/>
        </p:blipFill>
        <p:spPr>
          <a:xfrm>
            <a:off x="54957" y="1210358"/>
            <a:ext cx="4636008" cy="39382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6088" y="6178066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Sea-Spray Fraction</a:t>
            </a:r>
            <a:r>
              <a:rPr lang="en-US" sz="3200" b="1" dirty="0">
                <a:solidFill>
                  <a:srgbClr val="C00000"/>
                </a:solidFill>
              </a:rPr>
              <a:t>: 8.4%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0515" y="4111606"/>
            <a:ext cx="66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41755" y="2064622"/>
            <a:ext cx="42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ight Brace 8"/>
          <p:cNvSpPr/>
          <p:nvPr/>
        </p:nvSpPr>
        <p:spPr>
          <a:xfrm rot="5400000">
            <a:off x="1339425" y="2691001"/>
            <a:ext cx="759384" cy="2350840"/>
          </a:xfrm>
          <a:prstGeom prst="rightBrace">
            <a:avLst>
              <a:gd name="adj1" fmla="val 19203"/>
              <a:gd name="adj2" fmla="val 5321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 rot="16200000">
            <a:off x="3506661" y="2171925"/>
            <a:ext cx="505432" cy="1625246"/>
          </a:xfrm>
          <a:prstGeom prst="rightBrace">
            <a:avLst>
              <a:gd name="adj1" fmla="val 19203"/>
              <a:gd name="adj2" fmla="val 5321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22770" y="4091616"/>
            <a:ext cx="662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1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48373" y="2050909"/>
            <a:ext cx="4251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2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3" name="Right Brace 12"/>
          <p:cNvSpPr/>
          <p:nvPr/>
        </p:nvSpPr>
        <p:spPr>
          <a:xfrm rot="5400000">
            <a:off x="5704250" y="2667059"/>
            <a:ext cx="759384" cy="2358744"/>
          </a:xfrm>
          <a:prstGeom prst="rightBrace">
            <a:avLst>
              <a:gd name="adj1" fmla="val 19203"/>
              <a:gd name="adj2" fmla="val 5321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6200000">
            <a:off x="7896034" y="2113028"/>
            <a:ext cx="505432" cy="1650624"/>
          </a:xfrm>
          <a:prstGeom prst="rightBrace">
            <a:avLst>
              <a:gd name="adj1" fmla="val 19203"/>
              <a:gd name="adj2" fmla="val 53214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6" grpId="0"/>
      <p:bldP spid="3" grpId="0"/>
      <p:bldP spid="8" grpId="0"/>
      <p:bldP spid="9" grpId="0" animBg="1"/>
      <p:bldP spid="10" grpId="0" animBg="1"/>
      <p:bldP spid="11" grpId="0"/>
      <p:bldP spid="12" grpId="0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325880"/>
          </a:xfrm>
        </p:spPr>
        <p:txBody>
          <a:bodyPr/>
          <a:lstStyle/>
          <a:p>
            <a:r>
              <a:rPr lang="en-US" b="1" dirty="0" smtClean="0"/>
              <a:t>Two measurement modes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-1" y="5498719"/>
            <a:ext cx="4272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A. Scan a range of wet diameters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5575662"/>
            <a:ext cx="4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B. Set </a:t>
            </a:r>
            <a:r>
              <a:rPr lang="en-US" sz="3600" b="1" dirty="0">
                <a:solidFill>
                  <a:srgbClr val="C00000"/>
                </a:solidFill>
              </a:rPr>
              <a:t>target kappa and </a:t>
            </a:r>
            <a:r>
              <a:rPr lang="en-US" sz="3600" b="1" dirty="0" smtClean="0">
                <a:solidFill>
                  <a:srgbClr val="C00000"/>
                </a:solidFill>
              </a:rPr>
              <a:t>obtain 1 Hz data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3" t="1137" r="8727"/>
          <a:stretch/>
        </p:blipFill>
        <p:spPr>
          <a:xfrm>
            <a:off x="0" y="1559680"/>
            <a:ext cx="4572000" cy="39415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7" t="902" r="7912"/>
          <a:stretch/>
        </p:blipFill>
        <p:spPr>
          <a:xfrm>
            <a:off x="4572001" y="1559680"/>
            <a:ext cx="4571999" cy="393904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88890" y="1698705"/>
            <a:ext cx="48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A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60890" y="1698705"/>
            <a:ext cx="489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B</a:t>
            </a:r>
            <a:endParaRPr lang="en-US" sz="4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r>
              <a:rPr lang="en-US" b="1" dirty="0" smtClean="0"/>
              <a:t>Aerosol Size Distribution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29904"/>
            <a:ext cx="9144000" cy="83942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160-240 nm – Concentration varies between 15 and 300 particles/cm</a:t>
            </a:r>
            <a:r>
              <a:rPr lang="en-US" sz="2000" baseline="30000" dirty="0" smtClean="0"/>
              <a:t>-3</a:t>
            </a:r>
            <a:r>
              <a:rPr lang="en-US" sz="2000" dirty="0" smtClean="0"/>
              <a:t>.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" t="1165" r="5407" b="1863"/>
          <a:stretch/>
        </p:blipFill>
        <p:spPr>
          <a:xfrm>
            <a:off x="1644316" y="1412368"/>
            <a:ext cx="7295805" cy="5177188"/>
          </a:xfrm>
          <a:prstGeom prst="rect">
            <a:avLst/>
          </a:prstGeom>
        </p:spPr>
      </p:pic>
      <p:sp>
        <p:nvSpPr>
          <p:cNvPr id="11" name="Flowchart: Process 10"/>
          <p:cNvSpPr/>
          <p:nvPr/>
        </p:nvSpPr>
        <p:spPr>
          <a:xfrm>
            <a:off x="4844716" y="1744304"/>
            <a:ext cx="447502" cy="4343675"/>
          </a:xfrm>
          <a:prstGeom prst="flowChartProcess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50292" y="1744304"/>
            <a:ext cx="74140" cy="43436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521675" y="1744304"/>
            <a:ext cx="86497" cy="43436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401698" y="1744304"/>
            <a:ext cx="111210" cy="43436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43512" y="1744304"/>
            <a:ext cx="165032" cy="43436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843817" y="1744303"/>
            <a:ext cx="481047" cy="4343676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" r="4257" b="-1"/>
          <a:stretch/>
        </p:blipFill>
        <p:spPr>
          <a:xfrm>
            <a:off x="68837" y="2039330"/>
            <a:ext cx="4572000" cy="2367914"/>
          </a:xfrm>
          <a:prstGeom prst="rect">
            <a:avLst/>
          </a:prstGeom>
          <a:ln w="254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196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Sea-Spray Number Concentration </a:t>
            </a:r>
            <a:r>
              <a:rPr lang="en-US" sz="3600" b="1" dirty="0" smtClean="0"/>
              <a:t>(</a:t>
            </a:r>
            <a:r>
              <a:rPr lang="en-US" sz="3600" b="1" dirty="0" smtClean="0"/>
              <a:t>160-240nm)</a:t>
            </a:r>
            <a:endParaRPr lang="en-US" sz="36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0" t="828" r="5868" b="2084"/>
          <a:stretch/>
        </p:blipFill>
        <p:spPr>
          <a:xfrm>
            <a:off x="1334009" y="1371877"/>
            <a:ext cx="6563081" cy="524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Fraction of 200 nm </a:t>
            </a:r>
            <a:r>
              <a:rPr lang="en-US" b="1" dirty="0" smtClean="0"/>
              <a:t>sea-spray </a:t>
            </a:r>
            <a:r>
              <a:rPr lang="en-US" b="1" dirty="0" smtClean="0"/>
              <a:t>vs. </a:t>
            </a:r>
            <a:r>
              <a:rPr lang="en-US" b="1" dirty="0"/>
              <a:t>w</a:t>
            </a:r>
            <a:r>
              <a:rPr lang="en-US" b="1" dirty="0" smtClean="0"/>
              <a:t>ind speed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0" y="3658886"/>
            <a:ext cx="34531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Higher fraction of 200 nm sized particles were </a:t>
            </a:r>
            <a:r>
              <a:rPr lang="en-US" sz="2000" dirty="0" smtClean="0"/>
              <a:t>sea-spray (kappa </a:t>
            </a:r>
            <a:r>
              <a:rPr lang="en-US" sz="2000" dirty="0"/>
              <a:t>= 1.3) for greater wind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High wind speeds occurred less often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8" t="5907" r="8027" b="6374"/>
          <a:stretch/>
        </p:blipFill>
        <p:spPr>
          <a:xfrm>
            <a:off x="629204" y="1738427"/>
            <a:ext cx="1828800" cy="14524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398638" y="2233832"/>
            <a:ext cx="1351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Fraction</a:t>
            </a:r>
            <a:endParaRPr lang="en-US" sz="2400" b="1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507698" y="1738427"/>
            <a:ext cx="0" cy="140174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0122" y="1419829"/>
            <a:ext cx="26269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Wind Speed Histogram</a:t>
            </a:r>
            <a:endParaRPr lang="en-US" sz="16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042799"/>
              </p:ext>
            </p:extLst>
          </p:nvPr>
        </p:nvGraphicFramePr>
        <p:xfrm>
          <a:off x="715358" y="3122326"/>
          <a:ext cx="1742646" cy="48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0882"/>
                <a:gridCol w="580882"/>
                <a:gridCol w="580882"/>
              </a:tblGrid>
              <a:tr h="29099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15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m/s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7752" b="1639"/>
          <a:stretch/>
        </p:blipFill>
        <p:spPr>
          <a:xfrm>
            <a:off x="3699417" y="2439297"/>
            <a:ext cx="5267569" cy="4280013"/>
          </a:xfrm>
        </p:spPr>
      </p:pic>
    </p:spTree>
    <p:extLst>
      <p:ext uri="{BB962C8B-B14F-4D97-AF65-F5344CB8AC3E}">
        <p14:creationId xmlns:p14="http://schemas.microsoft.com/office/powerpoint/2010/main" val="217253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Sea-Spray Concentration 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Sea-spray fraction of 200 nm particles at site varies from ~0-24%</a:t>
            </a:r>
          </a:p>
          <a:p>
            <a:r>
              <a:rPr lang="en-US" dirty="0" smtClean="0"/>
              <a:t>Typical 200 nm sea-spray concentration ~1-10 cm</a:t>
            </a:r>
            <a:r>
              <a:rPr lang="en-US" baseline="30000" dirty="0" smtClean="0"/>
              <a:t>-3</a:t>
            </a:r>
            <a:endParaRPr lang="en-US" baseline="30000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Next objective: Concentration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Fluxes</a:t>
            </a:r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 smtClean="0"/>
              <a:t>Can flux be measured directly?</a:t>
            </a:r>
            <a:endParaRPr lang="en-US" dirty="0"/>
          </a:p>
          <a:p>
            <a:pPr lvl="1">
              <a:buFont typeface="Calibri" panose="020F0502020204030204" pitchFamily="34" charset="0"/>
              <a:buChar char="-"/>
            </a:pPr>
            <a:r>
              <a:rPr lang="en-US" dirty="0" smtClean="0"/>
              <a:t>HTDMA too slow for EC</a:t>
            </a:r>
          </a:p>
          <a:p>
            <a:r>
              <a:rPr lang="en-US" dirty="0" smtClean="0"/>
              <a:t>Design and validation of REA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1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88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Hygroscopicity</a:t>
            </a:r>
            <a:r>
              <a:rPr lang="en-US" sz="4000" b="1" dirty="0" smtClean="0"/>
              <a:t>-Resolved Relaxed Eddy Accumulation Flux (</a:t>
            </a:r>
            <a:r>
              <a:rPr lang="en-US" sz="4000" b="1" dirty="0" err="1" smtClean="0"/>
              <a:t>Hy</a:t>
            </a:r>
            <a:r>
              <a:rPr lang="en-US" sz="4000" b="1" dirty="0" smtClean="0"/>
              <a:t>-RES REA)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74552" y="4208326"/>
            <a:ext cx="22901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Sea Salt Aerosol Generation</a:t>
            </a:r>
            <a:endParaRPr lang="en-US" sz="1400" dirty="0"/>
          </a:p>
        </p:txBody>
      </p:sp>
      <p:sp>
        <p:nvSpPr>
          <p:cNvPr id="4" name="Right Brace 3"/>
          <p:cNvSpPr/>
          <p:nvPr/>
        </p:nvSpPr>
        <p:spPr>
          <a:xfrm rot="16200000">
            <a:off x="913914" y="3872416"/>
            <a:ext cx="628963" cy="2005865"/>
          </a:xfrm>
          <a:prstGeom prst="rightBrace">
            <a:avLst>
              <a:gd name="adj1" fmla="val 214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71458" y="2007629"/>
            <a:ext cx="7185148" cy="4298433"/>
            <a:chOff x="1916737" y="1233273"/>
            <a:chExt cx="7185148" cy="4298433"/>
          </a:xfrm>
        </p:grpSpPr>
        <p:sp>
          <p:nvSpPr>
            <p:cNvPr id="101" name="Cube 100"/>
            <p:cNvSpPr/>
            <p:nvPr/>
          </p:nvSpPr>
          <p:spPr>
            <a:xfrm>
              <a:off x="2108887" y="4819135"/>
              <a:ext cx="1869989" cy="708454"/>
            </a:xfrm>
            <a:prstGeom prst="cube">
              <a:avLst>
                <a:gd name="adj" fmla="val 27326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2100649" y="5179418"/>
              <a:ext cx="1688757" cy="117511"/>
            </a:xfrm>
            <a:custGeom>
              <a:avLst/>
              <a:gdLst>
                <a:gd name="connsiteX0" fmla="*/ 0 w 1688757"/>
                <a:gd name="connsiteY0" fmla="*/ 84559 h 84640"/>
                <a:gd name="connsiteX1" fmla="*/ 222422 w 1688757"/>
                <a:gd name="connsiteY1" fmla="*/ 26895 h 84640"/>
                <a:gd name="connsiteX2" fmla="*/ 444844 w 1688757"/>
                <a:gd name="connsiteY2" fmla="*/ 76322 h 84640"/>
                <a:gd name="connsiteX3" fmla="*/ 741406 w 1688757"/>
                <a:gd name="connsiteY3" fmla="*/ 2181 h 84640"/>
                <a:gd name="connsiteX4" fmla="*/ 963827 w 1688757"/>
                <a:gd name="connsiteY4" fmla="*/ 76322 h 84640"/>
                <a:gd name="connsiteX5" fmla="*/ 1219200 w 1688757"/>
                <a:gd name="connsiteY5" fmla="*/ 18657 h 84640"/>
                <a:gd name="connsiteX6" fmla="*/ 1466335 w 1688757"/>
                <a:gd name="connsiteY6" fmla="*/ 84559 h 84640"/>
                <a:gd name="connsiteX7" fmla="*/ 1688757 w 1688757"/>
                <a:gd name="connsiteY7" fmla="*/ 2181 h 84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8757" h="84640">
                  <a:moveTo>
                    <a:pt x="0" y="84559"/>
                  </a:moveTo>
                  <a:cubicBezTo>
                    <a:pt x="74140" y="56413"/>
                    <a:pt x="148281" y="28268"/>
                    <a:pt x="222422" y="26895"/>
                  </a:cubicBezTo>
                  <a:cubicBezTo>
                    <a:pt x="296563" y="25522"/>
                    <a:pt x="358347" y="80441"/>
                    <a:pt x="444844" y="76322"/>
                  </a:cubicBezTo>
                  <a:cubicBezTo>
                    <a:pt x="531341" y="72203"/>
                    <a:pt x="654909" y="2181"/>
                    <a:pt x="741406" y="2181"/>
                  </a:cubicBezTo>
                  <a:cubicBezTo>
                    <a:pt x="827903" y="2181"/>
                    <a:pt x="884195" y="73576"/>
                    <a:pt x="963827" y="76322"/>
                  </a:cubicBezTo>
                  <a:cubicBezTo>
                    <a:pt x="1043459" y="79068"/>
                    <a:pt x="1135449" y="17284"/>
                    <a:pt x="1219200" y="18657"/>
                  </a:cubicBezTo>
                  <a:cubicBezTo>
                    <a:pt x="1302951" y="20030"/>
                    <a:pt x="1388076" y="87305"/>
                    <a:pt x="1466335" y="84559"/>
                  </a:cubicBezTo>
                  <a:cubicBezTo>
                    <a:pt x="1544594" y="81813"/>
                    <a:pt x="1580292" y="-15668"/>
                    <a:pt x="1688757" y="2181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3789406" y="5049795"/>
              <a:ext cx="189470" cy="142500"/>
            </a:xfrm>
            <a:custGeom>
              <a:avLst/>
              <a:gdLst>
                <a:gd name="connsiteX0" fmla="*/ 0 w 172995"/>
                <a:gd name="connsiteY0" fmla="*/ 140043 h 142500"/>
                <a:gd name="connsiteX1" fmla="*/ 90616 w 172995"/>
                <a:gd name="connsiteY1" fmla="*/ 123567 h 142500"/>
                <a:gd name="connsiteX2" fmla="*/ 172995 w 172995"/>
                <a:gd name="connsiteY2" fmla="*/ 0 h 14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995" h="142500">
                  <a:moveTo>
                    <a:pt x="0" y="140043"/>
                  </a:moveTo>
                  <a:cubicBezTo>
                    <a:pt x="30892" y="143475"/>
                    <a:pt x="61784" y="146907"/>
                    <a:pt x="90616" y="123567"/>
                  </a:cubicBezTo>
                  <a:cubicBezTo>
                    <a:pt x="119448" y="100227"/>
                    <a:pt x="140044" y="17849"/>
                    <a:pt x="172995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/>
            <p:nvPr/>
          </p:nvSpPr>
          <p:spPr>
            <a:xfrm>
              <a:off x="2191266" y="5040465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>
              <a:off x="2360142" y="4874617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>
              <a:off x="2426045" y="5136291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>
              <a:off x="2644348" y="4888065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2751441" y="5058031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>
              <a:off x="2879124" y="4882854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>
              <a:off x="3043885" y="5073416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3161272" y="4874616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3278661" y="5058031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Oval 113"/>
            <p:cNvSpPr/>
            <p:nvPr/>
          </p:nvSpPr>
          <p:spPr>
            <a:xfrm>
              <a:off x="3459898" y="5082744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Oval 114"/>
            <p:cNvSpPr/>
            <p:nvPr/>
          </p:nvSpPr>
          <p:spPr>
            <a:xfrm>
              <a:off x="3377517" y="4874615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Oval 115"/>
            <p:cNvSpPr/>
            <p:nvPr/>
          </p:nvSpPr>
          <p:spPr>
            <a:xfrm>
              <a:off x="3661725" y="5099220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Oval 116"/>
            <p:cNvSpPr/>
            <p:nvPr/>
          </p:nvSpPr>
          <p:spPr>
            <a:xfrm>
              <a:off x="3830594" y="4999275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Oval 117"/>
            <p:cNvSpPr/>
            <p:nvPr/>
          </p:nvSpPr>
          <p:spPr>
            <a:xfrm>
              <a:off x="3628771" y="4882853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Oval 118"/>
            <p:cNvSpPr/>
            <p:nvPr/>
          </p:nvSpPr>
          <p:spPr>
            <a:xfrm>
              <a:off x="2426045" y="4700230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Oval 119"/>
            <p:cNvSpPr/>
            <p:nvPr/>
          </p:nvSpPr>
          <p:spPr>
            <a:xfrm>
              <a:off x="2150076" y="4744994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2702014" y="4663159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Oval 121"/>
            <p:cNvSpPr/>
            <p:nvPr/>
          </p:nvSpPr>
          <p:spPr>
            <a:xfrm>
              <a:off x="2578445" y="4765587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Oval 122"/>
            <p:cNvSpPr/>
            <p:nvPr/>
          </p:nvSpPr>
          <p:spPr>
            <a:xfrm>
              <a:off x="3019171" y="4774371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Oval 123"/>
            <p:cNvSpPr/>
            <p:nvPr/>
          </p:nvSpPr>
          <p:spPr>
            <a:xfrm>
              <a:off x="3822359" y="4839478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Oval 124"/>
            <p:cNvSpPr/>
            <p:nvPr/>
          </p:nvSpPr>
          <p:spPr>
            <a:xfrm>
              <a:off x="2912080" y="4626088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/>
            <p:cNvSpPr/>
            <p:nvPr/>
          </p:nvSpPr>
          <p:spPr>
            <a:xfrm>
              <a:off x="3212758" y="4691446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/>
            <p:cNvSpPr/>
            <p:nvPr/>
          </p:nvSpPr>
          <p:spPr>
            <a:xfrm>
              <a:off x="3417675" y="4768068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2500186" y="4514334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628770" y="4606189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875903" y="4580237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351771" y="4477263"/>
              <a:ext cx="45720" cy="54864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Cube 131"/>
            <p:cNvSpPr/>
            <p:nvPr/>
          </p:nvSpPr>
          <p:spPr>
            <a:xfrm>
              <a:off x="2183028" y="5469924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Cube 132"/>
            <p:cNvSpPr/>
            <p:nvPr/>
          </p:nvSpPr>
          <p:spPr>
            <a:xfrm>
              <a:off x="2438401" y="5474041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Cube 133"/>
            <p:cNvSpPr/>
            <p:nvPr/>
          </p:nvSpPr>
          <p:spPr>
            <a:xfrm>
              <a:off x="2693775" y="5472949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Cube 134"/>
            <p:cNvSpPr/>
            <p:nvPr/>
          </p:nvSpPr>
          <p:spPr>
            <a:xfrm>
              <a:off x="3431061" y="5467742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Cube 135"/>
            <p:cNvSpPr/>
            <p:nvPr/>
          </p:nvSpPr>
          <p:spPr>
            <a:xfrm>
              <a:off x="3188044" y="5469381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Cube 136"/>
            <p:cNvSpPr/>
            <p:nvPr/>
          </p:nvSpPr>
          <p:spPr>
            <a:xfrm>
              <a:off x="2945027" y="5469923"/>
              <a:ext cx="90617" cy="57665"/>
            </a:xfrm>
            <a:prstGeom prst="cub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2129485" y="5323033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2257172" y="5341693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2491948" y="5337569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2644348" y="5300498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2839997" y="5287901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2990335" y="5364767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3227175" y="5270977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3393995" y="5350474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3818238" y="5270977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3614353" y="5304622"/>
              <a:ext cx="65903" cy="74141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H="1">
              <a:off x="4944168" y="2189778"/>
              <a:ext cx="3255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5388062" y="2214361"/>
              <a:ext cx="5732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flipH="1">
              <a:off x="5505228" y="2239817"/>
              <a:ext cx="0" cy="859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flipH="1">
              <a:off x="5505228" y="2253359"/>
              <a:ext cx="68425" cy="66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flipH="1" flipV="1">
              <a:off x="5436804" y="2253653"/>
              <a:ext cx="68580" cy="687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10800000" flipH="1">
              <a:off x="5496124" y="2043616"/>
              <a:ext cx="0" cy="8597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rot="10800000" flipH="1">
              <a:off x="5427699" y="2049465"/>
              <a:ext cx="68425" cy="66587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rot="10800000" flipH="1" flipV="1">
              <a:off x="5495968" y="2046976"/>
              <a:ext cx="68580" cy="6878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5267461" y="2046482"/>
              <a:ext cx="4572" cy="286593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rot="5400000">
              <a:off x="5383467" y="1929316"/>
              <a:ext cx="5732" cy="22860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4944168" y="2186913"/>
              <a:ext cx="0" cy="296717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159" name="Group 158"/>
            <p:cNvGrpSpPr/>
            <p:nvPr/>
          </p:nvGrpSpPr>
          <p:grpSpPr>
            <a:xfrm rot="5400000">
              <a:off x="5262554" y="2937681"/>
              <a:ext cx="365759" cy="277409"/>
              <a:chOff x="7804457" y="3466075"/>
              <a:chExt cx="365759" cy="277409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92" name="Flowchart: Merge 191"/>
              <p:cNvSpPr/>
              <p:nvPr/>
            </p:nvSpPr>
            <p:spPr>
              <a:xfrm>
                <a:off x="7895896" y="3466075"/>
                <a:ext cx="182880" cy="182880"/>
              </a:xfrm>
              <a:prstGeom prst="flowChartMerg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Flowchart: Merge 192"/>
              <p:cNvSpPr/>
              <p:nvPr/>
            </p:nvSpPr>
            <p:spPr>
              <a:xfrm rot="5400000">
                <a:off x="7987336" y="3560604"/>
                <a:ext cx="182880" cy="182880"/>
              </a:xfrm>
              <a:prstGeom prst="flowChartMerg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Flowchart: Merge 193"/>
              <p:cNvSpPr/>
              <p:nvPr/>
            </p:nvSpPr>
            <p:spPr>
              <a:xfrm rot="16200000">
                <a:off x="7804457" y="3558546"/>
                <a:ext cx="182880" cy="182880"/>
              </a:xfrm>
              <a:prstGeom prst="flowChartMerge">
                <a:avLst/>
              </a:prstGeom>
              <a:grpFill/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0" name="Straight Arrow Connector 159"/>
            <p:cNvCxnSpPr>
              <a:stCxn id="161" idx="6"/>
              <a:endCxn id="193" idx="0"/>
            </p:cNvCxnSpPr>
            <p:nvPr/>
          </p:nvCxnSpPr>
          <p:spPr>
            <a:xfrm flipV="1">
              <a:off x="5392197" y="3259265"/>
              <a:ext cx="5972" cy="468602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ardrop 160"/>
            <p:cNvSpPr/>
            <p:nvPr/>
          </p:nvSpPr>
          <p:spPr>
            <a:xfrm>
              <a:off x="5306729" y="3727867"/>
              <a:ext cx="170935" cy="162113"/>
            </a:xfrm>
            <a:prstGeom prst="teardrop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2" name="Straight Arrow Connector 161"/>
            <p:cNvCxnSpPr>
              <a:endCxn id="194" idx="0"/>
            </p:cNvCxnSpPr>
            <p:nvPr/>
          </p:nvCxnSpPr>
          <p:spPr>
            <a:xfrm>
              <a:off x="5385490" y="2253359"/>
              <a:ext cx="14737" cy="640147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3" name="Group 162"/>
            <p:cNvGrpSpPr/>
            <p:nvPr/>
          </p:nvGrpSpPr>
          <p:grpSpPr>
            <a:xfrm>
              <a:off x="1916737" y="1233273"/>
              <a:ext cx="2078522" cy="1220678"/>
              <a:chOff x="1916737" y="1233273"/>
              <a:chExt cx="2078522" cy="1220678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1979684" y="1258660"/>
                <a:ext cx="71615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u="sng" dirty="0" smtClean="0"/>
                  <a:t>Legend:   </a:t>
                </a:r>
              </a:p>
              <a:p>
                <a:endParaRPr lang="en-US" dirty="0"/>
              </a:p>
            </p:txBody>
          </p:sp>
          <p:grpSp>
            <p:nvGrpSpPr>
              <p:cNvPr id="168" name="Group 167"/>
              <p:cNvGrpSpPr/>
              <p:nvPr/>
            </p:nvGrpSpPr>
            <p:grpSpPr>
              <a:xfrm>
                <a:off x="2579922" y="1409565"/>
                <a:ext cx="250277" cy="167373"/>
                <a:chOff x="5479627" y="0"/>
                <a:chExt cx="629485" cy="292325"/>
              </a:xfrm>
            </p:grpSpPr>
            <p:cxnSp>
              <p:nvCxnSpPr>
                <p:cNvPr id="182" name="Straight Connector 181"/>
                <p:cNvCxnSpPr/>
                <p:nvPr/>
              </p:nvCxnSpPr>
              <p:spPr>
                <a:xfrm flipH="1">
                  <a:off x="5479627" y="149028"/>
                  <a:ext cx="32558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>
                <a:xfrm rot="5400000">
                  <a:off x="5923521" y="173611"/>
                  <a:ext cx="5732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4" name="Straight Connector 183"/>
                <p:cNvCxnSpPr/>
                <p:nvPr/>
              </p:nvCxnSpPr>
              <p:spPr>
                <a:xfrm flipH="1">
                  <a:off x="6040687" y="199067"/>
                  <a:ext cx="0" cy="8597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5" name="Straight Connector 184"/>
                <p:cNvCxnSpPr/>
                <p:nvPr/>
              </p:nvCxnSpPr>
              <p:spPr>
                <a:xfrm flipH="1">
                  <a:off x="6040687" y="212609"/>
                  <a:ext cx="68425" cy="6658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6" name="Straight Connector 185"/>
                <p:cNvCxnSpPr/>
                <p:nvPr/>
              </p:nvCxnSpPr>
              <p:spPr>
                <a:xfrm flipH="1" flipV="1">
                  <a:off x="5972263" y="212903"/>
                  <a:ext cx="68580" cy="687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7" name="Straight Connector 186"/>
                <p:cNvCxnSpPr/>
                <p:nvPr/>
              </p:nvCxnSpPr>
              <p:spPr>
                <a:xfrm rot="10800000" flipH="1">
                  <a:off x="6031583" y="2866"/>
                  <a:ext cx="0" cy="85978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8" name="Straight Connector 187"/>
                <p:cNvCxnSpPr/>
                <p:nvPr/>
              </p:nvCxnSpPr>
              <p:spPr>
                <a:xfrm rot="10800000" flipH="1">
                  <a:off x="5963158" y="8715"/>
                  <a:ext cx="68425" cy="66587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9" name="Straight Connector 188"/>
                <p:cNvCxnSpPr/>
                <p:nvPr/>
              </p:nvCxnSpPr>
              <p:spPr>
                <a:xfrm rot="10800000" flipH="1" flipV="1">
                  <a:off x="6031427" y="6226"/>
                  <a:ext cx="68580" cy="68782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0" name="Straight Connector 189"/>
                <p:cNvCxnSpPr/>
                <p:nvPr/>
              </p:nvCxnSpPr>
              <p:spPr>
                <a:xfrm>
                  <a:off x="5802920" y="5732"/>
                  <a:ext cx="4572" cy="286593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1" name="Straight Connector 190"/>
                <p:cNvCxnSpPr/>
                <p:nvPr/>
              </p:nvCxnSpPr>
              <p:spPr>
                <a:xfrm rot="5400000">
                  <a:off x="5918926" y="-111434"/>
                  <a:ext cx="5732" cy="22860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69" name="TextBox 168"/>
              <p:cNvSpPr txBox="1"/>
              <p:nvPr/>
            </p:nvSpPr>
            <p:spPr>
              <a:xfrm>
                <a:off x="2812945" y="1368962"/>
                <a:ext cx="11804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Sonic anemometer</a:t>
                </a:r>
                <a:endParaRPr lang="en-US" sz="1000" dirty="0"/>
              </a:p>
            </p:txBody>
          </p:sp>
          <p:grpSp>
            <p:nvGrpSpPr>
              <p:cNvPr id="170" name="Group 169"/>
              <p:cNvGrpSpPr/>
              <p:nvPr/>
            </p:nvGrpSpPr>
            <p:grpSpPr>
              <a:xfrm>
                <a:off x="2664282" y="1641038"/>
                <a:ext cx="182880" cy="137160"/>
                <a:chOff x="7804456" y="3466075"/>
                <a:chExt cx="365760" cy="283589"/>
              </a:xfrm>
              <a:solidFill>
                <a:schemeClr val="accent2">
                  <a:lumMod val="75000"/>
                </a:schemeClr>
              </a:solidFill>
            </p:grpSpPr>
            <p:sp>
              <p:nvSpPr>
                <p:cNvPr id="179" name="Flowchart: Merge 178"/>
                <p:cNvSpPr/>
                <p:nvPr/>
              </p:nvSpPr>
              <p:spPr>
                <a:xfrm>
                  <a:off x="7895896" y="3466075"/>
                  <a:ext cx="182880" cy="182880"/>
                </a:xfrm>
                <a:prstGeom prst="flowChartMerg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Flowchart: Merge 179"/>
                <p:cNvSpPr/>
                <p:nvPr/>
              </p:nvSpPr>
              <p:spPr>
                <a:xfrm rot="5400000">
                  <a:off x="7987336" y="3560604"/>
                  <a:ext cx="182880" cy="182880"/>
                </a:xfrm>
                <a:prstGeom prst="flowChartMerg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Flowchart: Merge 180"/>
                <p:cNvSpPr/>
                <p:nvPr/>
              </p:nvSpPr>
              <p:spPr>
                <a:xfrm rot="16200000">
                  <a:off x="7804456" y="3566784"/>
                  <a:ext cx="182880" cy="182880"/>
                </a:xfrm>
                <a:prstGeom prst="flowChartMerge">
                  <a:avLst/>
                </a:prstGeom>
                <a:grpFill/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71" name="TextBox 170"/>
              <p:cNvSpPr txBox="1"/>
              <p:nvPr/>
            </p:nvSpPr>
            <p:spPr>
              <a:xfrm>
                <a:off x="2812944" y="1595385"/>
                <a:ext cx="11804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Three-way valve</a:t>
                </a:r>
                <a:endParaRPr lang="en-US" sz="1000" dirty="0"/>
              </a:p>
            </p:txBody>
          </p:sp>
          <p:cxnSp>
            <p:nvCxnSpPr>
              <p:cNvPr id="172" name="Straight Arrow Connector 171"/>
              <p:cNvCxnSpPr/>
              <p:nvPr/>
            </p:nvCxnSpPr>
            <p:spPr>
              <a:xfrm>
                <a:off x="2569105" y="1866414"/>
                <a:ext cx="274320" cy="0"/>
              </a:xfrm>
              <a:prstGeom prst="straightConnector1">
                <a:avLst/>
              </a:prstGeom>
              <a:ln w="127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3" name="TextBox 172"/>
              <p:cNvSpPr txBox="1"/>
              <p:nvPr/>
            </p:nvSpPr>
            <p:spPr>
              <a:xfrm>
                <a:off x="2814816" y="1760828"/>
                <a:ext cx="11804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Sample flow</a:t>
                </a:r>
                <a:endParaRPr lang="en-US" sz="1000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916737" y="1233273"/>
                <a:ext cx="2076650" cy="122067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Teardrop 174"/>
              <p:cNvSpPr/>
              <p:nvPr/>
            </p:nvSpPr>
            <p:spPr>
              <a:xfrm>
                <a:off x="2627081" y="2000612"/>
                <a:ext cx="170935" cy="162113"/>
              </a:xfrm>
              <a:prstGeom prst="teardrop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6" name="TextBox 175"/>
              <p:cNvSpPr txBox="1"/>
              <p:nvPr/>
            </p:nvSpPr>
            <p:spPr>
              <a:xfrm>
                <a:off x="2805106" y="1931604"/>
                <a:ext cx="11804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HEPA Filter</a:t>
                </a:r>
                <a:endParaRPr lang="en-US" sz="1000" dirty="0"/>
              </a:p>
            </p:txBody>
          </p:sp>
          <p:sp>
            <p:nvSpPr>
              <p:cNvPr id="177" name="Cube 176"/>
              <p:cNvSpPr/>
              <p:nvPr/>
            </p:nvSpPr>
            <p:spPr>
              <a:xfrm>
                <a:off x="2656567" y="2242079"/>
                <a:ext cx="90617" cy="57665"/>
              </a:xfrm>
              <a:prstGeom prst="cub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TextBox 177"/>
              <p:cNvSpPr txBox="1"/>
              <p:nvPr/>
            </p:nvSpPr>
            <p:spPr>
              <a:xfrm>
                <a:off x="2802137" y="2125021"/>
                <a:ext cx="118044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 smtClean="0"/>
                  <a:t>Frit</a:t>
                </a:r>
                <a:endParaRPr lang="en-US" sz="1000" dirty="0"/>
              </a:p>
            </p:txBody>
          </p:sp>
        </p:grpSp>
        <p:cxnSp>
          <p:nvCxnSpPr>
            <p:cNvPr id="164" name="Straight Connector 163"/>
            <p:cNvCxnSpPr/>
            <p:nvPr/>
          </p:nvCxnSpPr>
          <p:spPr>
            <a:xfrm flipV="1">
              <a:off x="4255292" y="5150979"/>
              <a:ext cx="13716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5" name="Flowchart: Process 164"/>
            <p:cNvSpPr/>
            <p:nvPr/>
          </p:nvSpPr>
          <p:spPr>
            <a:xfrm>
              <a:off x="7613260" y="2652746"/>
              <a:ext cx="1488625" cy="2510977"/>
            </a:xfrm>
            <a:prstGeom prst="flowChartProcess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HTDMA System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cxnSp>
          <p:nvCxnSpPr>
            <p:cNvPr id="166" name="Elbow Connector 165"/>
            <p:cNvCxnSpPr>
              <a:stCxn id="192" idx="0"/>
              <a:endCxn id="165" idx="0"/>
            </p:cNvCxnSpPr>
            <p:nvPr/>
          </p:nvCxnSpPr>
          <p:spPr>
            <a:xfrm flipV="1">
              <a:off x="5584138" y="2652746"/>
              <a:ext cx="2773435" cy="423639"/>
            </a:xfrm>
            <a:prstGeom prst="bentConnector4">
              <a:avLst>
                <a:gd name="adj1" fmla="val 36581"/>
                <a:gd name="adj2" fmla="val 153961"/>
              </a:avLst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89" name="Right Brace 288"/>
          <p:cNvSpPr/>
          <p:nvPr/>
        </p:nvSpPr>
        <p:spPr>
          <a:xfrm rot="16200000">
            <a:off x="3116867" y="1998156"/>
            <a:ext cx="628963" cy="1002933"/>
          </a:xfrm>
          <a:prstGeom prst="rightBrace">
            <a:avLst>
              <a:gd name="adj1" fmla="val 2012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Right Brace 289"/>
          <p:cNvSpPr/>
          <p:nvPr/>
        </p:nvSpPr>
        <p:spPr>
          <a:xfrm>
            <a:off x="7137601" y="3295136"/>
            <a:ext cx="628963" cy="2767122"/>
          </a:xfrm>
          <a:prstGeom prst="rightBrace">
            <a:avLst>
              <a:gd name="adj1" fmla="val 214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Right Brace 290"/>
          <p:cNvSpPr/>
          <p:nvPr/>
        </p:nvSpPr>
        <p:spPr>
          <a:xfrm rot="3452429">
            <a:off x="3952483" y="3564613"/>
            <a:ext cx="504081" cy="1731528"/>
          </a:xfrm>
          <a:prstGeom prst="rightBrace">
            <a:avLst>
              <a:gd name="adj1" fmla="val 21430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TextBox 291"/>
          <p:cNvSpPr txBox="1"/>
          <p:nvPr/>
        </p:nvSpPr>
        <p:spPr>
          <a:xfrm>
            <a:off x="2162721" y="1566432"/>
            <a:ext cx="25372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Updraft/Downdraft Wind Speed Measurement</a:t>
            </a:r>
            <a:endParaRPr lang="en-US" sz="1400" dirty="0"/>
          </a:p>
        </p:txBody>
      </p:sp>
      <p:sp>
        <p:nvSpPr>
          <p:cNvPr id="293" name="TextBox 292"/>
          <p:cNvSpPr txBox="1"/>
          <p:nvPr/>
        </p:nvSpPr>
        <p:spPr>
          <a:xfrm>
            <a:off x="3451570" y="4773063"/>
            <a:ext cx="239245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Solenoid Valve Switching: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Zero Air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Updraft Concentration</a:t>
            </a:r>
          </a:p>
          <a:p>
            <a:pPr marL="342900" indent="-342900">
              <a:buAutoNum type="arabicPeriod"/>
            </a:pPr>
            <a:r>
              <a:rPr lang="en-US" sz="1400" dirty="0" smtClean="0"/>
              <a:t>Downdraft Concentration</a:t>
            </a:r>
          </a:p>
        </p:txBody>
      </p:sp>
      <p:sp>
        <p:nvSpPr>
          <p:cNvPr id="294" name="TextBox 293"/>
          <p:cNvSpPr txBox="1"/>
          <p:nvPr/>
        </p:nvSpPr>
        <p:spPr>
          <a:xfrm>
            <a:off x="7276217" y="4312963"/>
            <a:ext cx="18782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Size-Selection</a:t>
            </a:r>
          </a:p>
          <a:p>
            <a:pPr algn="ctr"/>
            <a:r>
              <a:rPr lang="en-US" sz="1400" dirty="0"/>
              <a:t>&amp;</a:t>
            </a:r>
            <a:r>
              <a:rPr lang="en-US" sz="1400" dirty="0" smtClean="0"/>
              <a:t> </a:t>
            </a:r>
          </a:p>
          <a:p>
            <a:pPr algn="ctr"/>
            <a:r>
              <a:rPr lang="en-US" sz="1400" dirty="0" smtClean="0"/>
              <a:t>Growth Factor Distribution</a:t>
            </a:r>
          </a:p>
        </p:txBody>
      </p:sp>
      <p:grpSp>
        <p:nvGrpSpPr>
          <p:cNvPr id="298" name="Group 297"/>
          <p:cNvGrpSpPr/>
          <p:nvPr/>
        </p:nvGrpSpPr>
        <p:grpSpPr>
          <a:xfrm>
            <a:off x="7661820" y="5257712"/>
            <a:ext cx="1181875" cy="322595"/>
            <a:chOff x="7661820" y="5257712"/>
            <a:chExt cx="1181875" cy="322595"/>
          </a:xfrm>
        </p:grpSpPr>
        <p:sp>
          <p:nvSpPr>
            <p:cNvPr id="295" name="Oval 294"/>
            <p:cNvSpPr/>
            <p:nvPr/>
          </p:nvSpPr>
          <p:spPr>
            <a:xfrm>
              <a:off x="7661820" y="5299489"/>
              <a:ext cx="219324" cy="240454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6" name="Right Arrow 295"/>
            <p:cNvSpPr/>
            <p:nvPr/>
          </p:nvSpPr>
          <p:spPr>
            <a:xfrm>
              <a:off x="7967600" y="5288690"/>
              <a:ext cx="509958" cy="260640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000" kern="0" dirty="0" smtClean="0">
                  <a:solidFill>
                    <a:prstClr val="white"/>
                  </a:solidFill>
                  <a:latin typeface="Calibri" panose="020F0502020204030204"/>
                </a:rPr>
                <a:t>80%</a:t>
              </a:r>
              <a:endParaRPr lang="en-US" sz="1000" kern="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7" name="Oval 296"/>
            <p:cNvSpPr/>
            <p:nvPr/>
          </p:nvSpPr>
          <p:spPr>
            <a:xfrm>
              <a:off x="8513493" y="5257712"/>
              <a:ext cx="330202" cy="322595"/>
            </a:xfrm>
            <a:prstGeom prst="ellipse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9" t="36757" r="9399" b="12312"/>
          <a:stretch/>
        </p:blipFill>
        <p:spPr>
          <a:xfrm>
            <a:off x="65960" y="5242356"/>
            <a:ext cx="2286000" cy="14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4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289" grpId="0" animBg="1"/>
      <p:bldP spid="290" grpId="0" animBg="1"/>
      <p:bldP spid="291" grpId="0" animBg="1"/>
      <p:bldP spid="292" grpId="0"/>
      <p:bldP spid="293" grpId="0"/>
      <p:bldP spid="2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13" y="2308211"/>
            <a:ext cx="8717573" cy="420909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Preliminary System Results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336801" y="1835846"/>
            <a:ext cx="499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Laboratory Background Flux Time Series 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84791" y="1075547"/>
            <a:ext cx="1733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NO Source</a:t>
            </a:r>
          </a:p>
          <a:p>
            <a:pPr algn="ctr"/>
            <a:r>
              <a:rPr lang="en-US" b="1" u="sng" dirty="0" smtClean="0"/>
              <a:t>Background Lab</a:t>
            </a:r>
            <a:endParaRPr lang="en-US" b="1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3313" r="9281" b="1238"/>
          <a:stretch/>
        </p:blipFill>
        <p:spPr>
          <a:xfrm>
            <a:off x="2607538" y="1145059"/>
            <a:ext cx="5943600" cy="43205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0782" y="1861368"/>
            <a:ext cx="2513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Approximate Detection Limit:</a:t>
            </a:r>
          </a:p>
          <a:p>
            <a:pPr algn="ctr"/>
            <a:r>
              <a:rPr lang="en-US" b="1" dirty="0" smtClean="0"/>
              <a:t>~4.93 x 10</a:t>
            </a:r>
            <a:r>
              <a:rPr lang="en-US" b="1" baseline="30000" dirty="0" smtClean="0"/>
              <a:t>4</a:t>
            </a:r>
            <a:r>
              <a:rPr lang="en-US" b="1" dirty="0" smtClean="0"/>
              <a:t> </a:t>
            </a:r>
            <a:r>
              <a:rPr lang="en-US" b="1" dirty="0"/>
              <a:t>m</a:t>
            </a:r>
            <a:r>
              <a:rPr lang="en-US" b="1" baseline="30000" dirty="0"/>
              <a:t>-2</a:t>
            </a:r>
            <a:r>
              <a:rPr lang="en-US" b="1" dirty="0"/>
              <a:t> </a:t>
            </a:r>
            <a:r>
              <a:rPr lang="en-US" b="1" dirty="0" smtClean="0"/>
              <a:t>s</a:t>
            </a:r>
            <a:r>
              <a:rPr lang="en-US" b="1" baseline="30000" dirty="0" smtClean="0"/>
              <a:t>-1</a:t>
            </a:r>
            <a:endParaRPr lang="en-US" b="1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151061" y="5465627"/>
            <a:ext cx="252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O’Dowd and de </a:t>
            </a:r>
            <a:r>
              <a:rPr lang="en-US" sz="1200" dirty="0" err="1" smtClean="0"/>
              <a:t>Leeuw</a:t>
            </a:r>
            <a:r>
              <a:rPr lang="en-US" sz="1200" dirty="0" smtClean="0"/>
              <a:t> (2007)</a:t>
            </a:r>
            <a:endParaRPr lang="en-US" sz="12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367481" y="2800866"/>
            <a:ext cx="502687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63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284" y="2915490"/>
            <a:ext cx="7388652" cy="3942510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Preliminary System Results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31262" y="2508356"/>
            <a:ext cx="49940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High Source Strength Flux Time Series</a:t>
            </a:r>
            <a:endParaRPr 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99" t="36517" r="9399" b="11832"/>
          <a:stretch/>
        </p:blipFill>
        <p:spPr>
          <a:xfrm>
            <a:off x="144031" y="1050898"/>
            <a:ext cx="2743200" cy="17321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87231" y="1458031"/>
            <a:ext cx="1400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High Source Strength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0471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Objectives/Research Questions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one:</a:t>
            </a:r>
          </a:p>
          <a:p>
            <a:pPr marL="514350" indent="-514350">
              <a:buAutoNum type="arabicParenBoth"/>
            </a:pPr>
            <a:r>
              <a:rPr lang="en-US" dirty="0" smtClean="0"/>
              <a:t>What is the fraction of sea-spray in the Marine Boundary Layer?</a:t>
            </a:r>
          </a:p>
          <a:p>
            <a:pPr marL="0" indent="0">
              <a:buNone/>
            </a:pPr>
            <a:r>
              <a:rPr lang="en-US" dirty="0" smtClean="0"/>
              <a:t>Part two:</a:t>
            </a:r>
          </a:p>
          <a:p>
            <a:pPr marL="514350" indent="-514350">
              <a:buFont typeface="Arial" panose="020B0604020202020204" pitchFamily="34" charset="0"/>
              <a:buAutoNum type="arabicParenBoth"/>
            </a:pPr>
            <a:r>
              <a:rPr lang="en-US" dirty="0" smtClean="0"/>
              <a:t>Can we measure size- and </a:t>
            </a:r>
            <a:r>
              <a:rPr lang="en-US" dirty="0" err="1" smtClean="0"/>
              <a:t>hygroscopicity</a:t>
            </a:r>
            <a:r>
              <a:rPr lang="en-US" dirty="0"/>
              <a:t>-</a:t>
            </a:r>
            <a:r>
              <a:rPr lang="en-US" dirty="0" smtClean="0"/>
              <a:t>resolved fluxes?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179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Preliminary System Results</a:t>
            </a:r>
            <a:endParaRPr lang="en-US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41580"/>
            <a:ext cx="8229600" cy="3747075"/>
          </a:xfrm>
        </p:spPr>
      </p:pic>
      <p:sp>
        <p:nvSpPr>
          <p:cNvPr id="4" name="TextBox 3"/>
          <p:cNvSpPr txBox="1"/>
          <p:nvPr/>
        </p:nvSpPr>
        <p:spPr>
          <a:xfrm>
            <a:off x="2165284" y="2141470"/>
            <a:ext cx="51347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Source Strength Vs. Flux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086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Flux Summary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Size-/</a:t>
                </a:r>
                <a:r>
                  <a:rPr lang="en-US" dirty="0" err="1" smtClean="0"/>
                  <a:t>hygroscopicity</a:t>
                </a:r>
                <a:r>
                  <a:rPr lang="en-US" dirty="0"/>
                  <a:t>-</a:t>
                </a:r>
                <a:r>
                  <a:rPr lang="en-US" dirty="0" smtClean="0"/>
                  <a:t>resolved flux setup</a:t>
                </a:r>
              </a:p>
              <a:p>
                <a:pPr lvl="1"/>
                <a:r>
                  <a:rPr lang="en-US" b="0" dirty="0"/>
                  <a:t>U</a:t>
                </a:r>
                <a:r>
                  <a:rPr lang="en-US" b="0" dirty="0" smtClean="0"/>
                  <a:t>ncertainty/zero: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~±2×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#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Flux scales with source strength</a:t>
                </a:r>
              </a:p>
              <a:p>
                <a:pPr lvl="1"/>
                <a:r>
                  <a:rPr lang="en-US" dirty="0" smtClean="0"/>
                  <a:t>Time response: 1 averaged flux data point every 2 hr. </a:t>
                </a:r>
              </a:p>
              <a:p>
                <a:r>
                  <a:rPr lang="en-US" dirty="0" smtClean="0">
                    <a:sym typeface="Wingdings" panose="05000000000000000000" pitchFamily="2" charset="2"/>
                  </a:rPr>
                  <a:t></a:t>
                </a:r>
                <a:r>
                  <a:rPr lang="en-US" dirty="0" smtClean="0"/>
                  <a:t>Ready to test in a second field deployment at Duck, NC in Nov 2015.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14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324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12727"/>
            <a:ext cx="7886700" cy="2696613"/>
          </a:xfrm>
        </p:spPr>
      </p:pic>
      <p:sp>
        <p:nvSpPr>
          <p:cNvPr id="3" name="TextBox 2"/>
          <p:cNvSpPr txBox="1"/>
          <p:nvPr/>
        </p:nvSpPr>
        <p:spPr>
          <a:xfrm>
            <a:off x="1356670" y="5020963"/>
            <a:ext cx="7496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Acknowledgements: National Science Foundation (NSF), and Field Research Facility (Jeff Waters) at Duck, NC</a:t>
            </a:r>
            <a:endParaRPr lang="en-US" dirty="0"/>
          </a:p>
        </p:txBody>
      </p:sp>
      <p:pic>
        <p:nvPicPr>
          <p:cNvPr id="5" name="Picture 4" descr="nsf1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224" y="5478192"/>
            <a:ext cx="1314116" cy="13141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8" y="5942122"/>
            <a:ext cx="6277232" cy="54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u</a:t>
            </a:r>
            <a:r>
              <a:rPr lang="en-US" b="1" baseline="30000" dirty="0" smtClean="0"/>
              <a:t>*</a:t>
            </a:r>
            <a:r>
              <a:rPr lang="en-US" b="1" dirty="0" smtClean="0"/>
              <a:t> Data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" t="631" r="5551" b="2165"/>
          <a:stretch/>
        </p:blipFill>
        <p:spPr>
          <a:xfrm>
            <a:off x="1316892" y="1325563"/>
            <a:ext cx="6510216" cy="51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0" y="1756410"/>
            <a:ext cx="9144000" cy="446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SMPS/SP2 Data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52492" y="4415693"/>
            <a:ext cx="186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Volume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52491" y="3012833"/>
            <a:ext cx="186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SMPS Conc.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52491" y="3988728"/>
            <a:ext cx="1867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Surface Area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9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Wind Rose Plot</a:t>
            </a:r>
            <a:endParaRPr lang="en-US" b="1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8252"/>
            <a:ext cx="4572000" cy="5029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58252"/>
            <a:ext cx="45720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07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Seawater Data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5" t="6857" r="8192" b="9080"/>
          <a:stretch/>
        </p:blipFill>
        <p:spPr>
          <a:xfrm>
            <a:off x="1371600" y="1881410"/>
            <a:ext cx="6400800" cy="470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55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7746" r="8191" b="9333"/>
          <a:stretch/>
        </p:blipFill>
        <p:spPr>
          <a:xfrm>
            <a:off x="1371600" y="1881410"/>
            <a:ext cx="6400800" cy="467530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mtClean="0"/>
              <a:t>Ancillary Seawater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642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8000" r="8285" b="9460"/>
          <a:stretch/>
        </p:blipFill>
        <p:spPr>
          <a:xfrm>
            <a:off x="1371600" y="1881412"/>
            <a:ext cx="6400800" cy="465903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Seawater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25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2" t="7746" r="8000" b="9333"/>
          <a:stretch/>
        </p:blipFill>
        <p:spPr>
          <a:xfrm>
            <a:off x="1371600" y="1881412"/>
            <a:ext cx="6400800" cy="46700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Seawater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1685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Motivation: why study sea-spray fluxes?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05" y="1775260"/>
            <a:ext cx="4300150" cy="420129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Marine Aerosol Impacts:</a:t>
            </a:r>
          </a:p>
          <a:p>
            <a:pPr lvl="1"/>
            <a:r>
              <a:rPr lang="en-US" sz="1600" dirty="0" smtClean="0"/>
              <a:t>Climate</a:t>
            </a:r>
          </a:p>
          <a:p>
            <a:pPr lvl="1"/>
            <a:r>
              <a:rPr lang="en-US" sz="1600" dirty="0" smtClean="0"/>
              <a:t>Human Health</a:t>
            </a:r>
          </a:p>
          <a:p>
            <a:pPr lvl="1"/>
            <a:r>
              <a:rPr lang="en-US" sz="1600" dirty="0" smtClean="0"/>
              <a:t>Chemical Reactions</a:t>
            </a:r>
          </a:p>
          <a:p>
            <a:r>
              <a:rPr lang="en-US" sz="2000" dirty="0" smtClean="0"/>
              <a:t>Sea-spray aerosol number concentrations are low</a:t>
            </a:r>
          </a:p>
          <a:p>
            <a:r>
              <a:rPr lang="en-US" sz="2000" dirty="0" smtClean="0"/>
              <a:t>Uncertainty in measurements are high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0955" y="1499285"/>
            <a:ext cx="4580645" cy="447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7746" r="8000" b="9206"/>
          <a:stretch/>
        </p:blipFill>
        <p:spPr>
          <a:xfrm>
            <a:off x="1371600" y="1881412"/>
            <a:ext cx="6400800" cy="468770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Seawater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1146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7873" r="7810" b="9714"/>
          <a:stretch/>
        </p:blipFill>
        <p:spPr>
          <a:xfrm>
            <a:off x="1371600" y="1890119"/>
            <a:ext cx="6400800" cy="46518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Ancillary Seawater Data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208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r>
              <a:rPr lang="en-US" b="1" dirty="0" smtClean="0"/>
              <a:t>Expected Valid Flux Results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685" y="2633818"/>
            <a:ext cx="4572000" cy="3418979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476570" y="6052795"/>
            <a:ext cx="2408903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517916" y="3097161"/>
            <a:ext cx="0" cy="235094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70273" y="2477478"/>
            <a:ext cx="36578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Is the measured flux correct?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Given a change in the source concentration </a:t>
            </a:r>
            <a:r>
              <a:rPr lang="en-US" sz="2000" dirty="0">
                <a:sym typeface="Wingdings" panose="05000000000000000000" pitchFamily="2" charset="2"/>
              </a:rPr>
              <a:t></a:t>
            </a:r>
            <a:r>
              <a:rPr lang="en-US" sz="2000" dirty="0"/>
              <a:t> flux should respond proportionally</a:t>
            </a:r>
          </a:p>
        </p:txBody>
      </p:sp>
    </p:spTree>
    <p:extLst>
      <p:ext uri="{BB962C8B-B14F-4D97-AF65-F5344CB8AC3E}">
        <p14:creationId xmlns:p14="http://schemas.microsoft.com/office/powerpoint/2010/main" val="27695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Current Literature on Sea-Spray Flux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518272"/>
            <a:ext cx="32004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Limited to a few data points</a:t>
            </a:r>
          </a:p>
          <a:p>
            <a:pPr lvl="1"/>
            <a:r>
              <a:rPr lang="en-US" sz="1800" dirty="0" err="1"/>
              <a:t>Geever</a:t>
            </a:r>
            <a:r>
              <a:rPr lang="en-US" sz="1800" dirty="0"/>
              <a:t> et al. </a:t>
            </a:r>
            <a:r>
              <a:rPr lang="en-US" sz="1800" dirty="0" smtClean="0"/>
              <a:t>2005</a:t>
            </a:r>
          </a:p>
          <a:p>
            <a:pPr lvl="1"/>
            <a:r>
              <a:rPr lang="en-US" sz="1800" dirty="0" smtClean="0"/>
              <a:t>de </a:t>
            </a:r>
            <a:r>
              <a:rPr lang="en-US" sz="1800" dirty="0" err="1" smtClean="0"/>
              <a:t>Leeuw</a:t>
            </a:r>
            <a:r>
              <a:rPr lang="en-US" sz="1800" dirty="0" smtClean="0"/>
              <a:t> et al. 2007</a:t>
            </a:r>
          </a:p>
          <a:p>
            <a:pPr lvl="1"/>
            <a:r>
              <a:rPr lang="en-US" sz="1800" dirty="0" smtClean="0"/>
              <a:t>Norris et al. 2012</a:t>
            </a:r>
          </a:p>
          <a:p>
            <a:r>
              <a:rPr lang="en-US" sz="2400" dirty="0" smtClean="0"/>
              <a:t>Measurement system </a:t>
            </a:r>
            <a:r>
              <a:rPr lang="en-US" sz="2400" dirty="0"/>
              <a:t>needs to be able to measure a flux of  </a:t>
            </a:r>
            <a:r>
              <a:rPr lang="en-US" sz="2400" dirty="0" smtClean="0"/>
              <a:t> ~</a:t>
            </a:r>
            <a:r>
              <a:rPr lang="en-US" sz="2400" b="1" dirty="0" smtClean="0"/>
              <a:t>10</a:t>
            </a:r>
            <a:r>
              <a:rPr lang="en-US" sz="2400" b="1" baseline="30000" dirty="0" smtClean="0"/>
              <a:t>4</a:t>
            </a:r>
            <a:r>
              <a:rPr lang="en-US" sz="2400" b="1" dirty="0" smtClean="0"/>
              <a:t> </a:t>
            </a:r>
            <a:r>
              <a:rPr lang="en-US" sz="2400" b="1" dirty="0"/>
              <a:t>m</a:t>
            </a:r>
            <a:r>
              <a:rPr lang="en-US" sz="2400" b="1" baseline="30000" dirty="0"/>
              <a:t>-2</a:t>
            </a:r>
            <a:r>
              <a:rPr lang="en-US" sz="2400" b="1" dirty="0"/>
              <a:t> </a:t>
            </a:r>
            <a:r>
              <a:rPr lang="en-US" sz="2400" b="1" dirty="0" smtClean="0"/>
              <a:t>s</a:t>
            </a:r>
            <a:r>
              <a:rPr lang="en-US" sz="2400" b="1" baseline="30000" dirty="0" smtClean="0"/>
              <a:t>-1</a:t>
            </a:r>
            <a:endParaRPr lang="en-US" sz="2400" b="1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3" t="3313" r="9281" b="1238"/>
          <a:stretch/>
        </p:blipFill>
        <p:spPr>
          <a:xfrm>
            <a:off x="3200400" y="1424416"/>
            <a:ext cx="5943600" cy="4320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3222" y="5744984"/>
            <a:ext cx="25207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O’Dowd and de </a:t>
            </a:r>
            <a:r>
              <a:rPr lang="en-US" sz="1200" dirty="0" err="1" smtClean="0"/>
              <a:t>Leeuw</a:t>
            </a:r>
            <a:r>
              <a:rPr lang="en-US" sz="1200" dirty="0" smtClean="0"/>
              <a:t> (2007)</a:t>
            </a:r>
            <a:endParaRPr lang="en-US" sz="1200" dirty="0"/>
          </a:p>
        </p:txBody>
      </p:sp>
      <p:sp>
        <p:nvSpPr>
          <p:cNvPr id="12" name="Flowchart: Process 11"/>
          <p:cNvSpPr/>
          <p:nvPr/>
        </p:nvSpPr>
        <p:spPr>
          <a:xfrm>
            <a:off x="4810897" y="1972961"/>
            <a:ext cx="984422" cy="1099752"/>
          </a:xfrm>
          <a:prstGeom prst="flowChartProcess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209535" y="1055084"/>
            <a:ext cx="251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140-260 nm in Diameter</a:t>
            </a:r>
            <a:endParaRPr lang="en-US" b="1" dirty="0"/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810897" y="1350274"/>
            <a:ext cx="0" cy="548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5319" y="1350274"/>
            <a:ext cx="0" cy="5485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999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714"/>
            <a:ext cx="9144000" cy="1325880"/>
          </a:xfrm>
        </p:spPr>
        <p:txBody>
          <a:bodyPr/>
          <a:lstStyle/>
          <a:p>
            <a:r>
              <a:rPr lang="en-US" b="1" dirty="0" smtClean="0"/>
              <a:t>Flux Measurement Techniques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3706" y="2171014"/>
                <a:ext cx="3715352" cy="3399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Eddy Covariance (EC):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706" y="2171014"/>
                <a:ext cx="3715352" cy="339901"/>
              </a:xfrm>
              <a:prstGeom prst="rect">
                <a:avLst/>
              </a:prstGeom>
              <a:blipFill rotWithShape="0">
                <a:blip r:embed="rId3"/>
                <a:stretch>
                  <a:fillRect l="-985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735632" y="5231910"/>
            <a:ext cx="44083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Background Image Source: https://en.wikipedia.org/wiki/Eddy_covariance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89003" y="3069651"/>
                <a:ext cx="4159317" cy="185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1">
                  <a:lnSpc>
                    <a:spcPct val="150000"/>
                  </a:lnSpc>
                </a:pPr>
                <a:r>
                  <a:rPr lang="en-US" sz="1600" dirty="0" smtClean="0"/>
                  <a:t>Relaxed Eddy Accumulation (REA): </a:t>
                </a:r>
                <a:endParaRPr lang="en-US" sz="1600" dirty="0" smtClean="0">
                  <a:latin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16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sub>
                      </m:sSub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𝑢𝑝</m:t>
                                  </m:r>
                                </m:sub>
                              </m:sSub>
                            </m:e>
                          </m:acc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̅"/>
                              <m:ctrlPr>
                                <a:rPr 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𝑑𝑜𝑤𝑛</m:t>
                                  </m:r>
                                </m:sub>
                              </m:sSub>
                            </m:e>
                          </m:acc>
                        </m:e>
                      </m:d>
                    </m:oMath>
                  </m:oMathPara>
                </a14:m>
                <a:endParaRPr lang="en-US" sz="160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400" dirty="0"/>
                  <a:t> – empirical coefficient ~</a:t>
                </a:r>
                <a:r>
                  <a:rPr lang="en-US" sz="1400" dirty="0" smtClean="0"/>
                  <a:t>0.3-0.8</a:t>
                </a:r>
              </a:p>
              <a:p>
                <a:pPr lvl="1"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sz="1400" dirty="0"/>
                  <a:t> - standard deviation of the vertical </a:t>
                </a:r>
                <a:r>
                  <a:rPr lang="en-US" sz="1400" dirty="0" smtClean="0"/>
                  <a:t>wind component</a:t>
                </a:r>
                <a:endParaRPr lang="en-US" sz="1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9003" y="3069651"/>
                <a:ext cx="4159317" cy="1855444"/>
              </a:xfrm>
              <a:prstGeom prst="rect">
                <a:avLst/>
              </a:prstGeom>
              <a:blipFill rotWithShape="0">
                <a:blip r:embed="rId4"/>
                <a:stretch>
                  <a:fillRect b="-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225" y="2171014"/>
            <a:ext cx="5480775" cy="3057448"/>
          </a:xfrm>
          <a:prstGeom prst="rect">
            <a:avLst/>
          </a:prstGeom>
        </p:spPr>
      </p:pic>
      <p:sp>
        <p:nvSpPr>
          <p:cNvPr id="18" name="Flowchart: Extract 17"/>
          <p:cNvSpPr/>
          <p:nvPr/>
        </p:nvSpPr>
        <p:spPr>
          <a:xfrm>
            <a:off x="5428649" y="3551520"/>
            <a:ext cx="221382" cy="212716"/>
          </a:xfrm>
          <a:prstGeom prst="flowChartExtra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lowchart: Extract 18"/>
          <p:cNvSpPr/>
          <p:nvPr/>
        </p:nvSpPr>
        <p:spPr>
          <a:xfrm>
            <a:off x="133579" y="3213871"/>
            <a:ext cx="221382" cy="212716"/>
          </a:xfrm>
          <a:prstGeom prst="flowChartExtract">
            <a:avLst/>
          </a:prstGeom>
          <a:solidFill>
            <a:srgbClr val="99FF33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Flowchart: Process 19"/>
          <p:cNvSpPr/>
          <p:nvPr/>
        </p:nvSpPr>
        <p:spPr>
          <a:xfrm>
            <a:off x="6939816" y="3575305"/>
            <a:ext cx="201168" cy="201168"/>
          </a:xfrm>
          <a:prstGeom prst="flowChartProcess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lowchart: Process 20"/>
          <p:cNvSpPr/>
          <p:nvPr/>
        </p:nvSpPr>
        <p:spPr>
          <a:xfrm>
            <a:off x="143447" y="2255799"/>
            <a:ext cx="201168" cy="201168"/>
          </a:xfrm>
          <a:prstGeom prst="flowChartProcess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799089" y="3440889"/>
            <a:ext cx="5258285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3797489" y="3805041"/>
            <a:ext cx="5258285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807109" y="4141931"/>
            <a:ext cx="5258285" cy="0"/>
          </a:xfrm>
          <a:prstGeom prst="line">
            <a:avLst/>
          </a:prstGeom>
          <a:ln>
            <a:solidFill>
              <a:srgbClr val="FFFF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3664824" y="2916855"/>
            <a:ext cx="519762" cy="2182099"/>
            <a:chOff x="3664824" y="2916853"/>
            <a:chExt cx="519762" cy="2182099"/>
          </a:xfrm>
        </p:grpSpPr>
        <p:sp>
          <p:nvSpPr>
            <p:cNvPr id="14" name="Up Arrow 13"/>
            <p:cNvSpPr/>
            <p:nvPr/>
          </p:nvSpPr>
          <p:spPr>
            <a:xfrm>
              <a:off x="3664824" y="2916853"/>
              <a:ext cx="519762" cy="2097909"/>
            </a:xfrm>
            <a:prstGeom prst="upArrow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2823427" y="3854014"/>
              <a:ext cx="218209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tx2"/>
                  </a:solidFill>
                </a:rPr>
                <a:t>Concentration Gradient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2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228"/>
            <a:ext cx="9144000" cy="1325880"/>
          </a:xfrm>
        </p:spPr>
        <p:txBody>
          <a:bodyPr>
            <a:normAutofit/>
          </a:bodyPr>
          <a:lstStyle/>
          <a:p>
            <a:r>
              <a:rPr lang="en-US" b="1" dirty="0" smtClean="0"/>
              <a:t>Duck </a:t>
            </a:r>
            <a:r>
              <a:rPr lang="en-US" b="1" dirty="0" smtClean="0"/>
              <a:t>Pier </a:t>
            </a:r>
            <a:r>
              <a:rPr lang="en-US" b="1" dirty="0" smtClean="0"/>
              <a:t>Site (North Carolina)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88505"/>
            <a:ext cx="9144000" cy="124140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Preliminary deployment</a:t>
            </a:r>
          </a:p>
          <a:p>
            <a:r>
              <a:rPr lang="en-US" dirty="0" smtClean="0"/>
              <a:t>Question: What is the expected concentration of sea-spray (and the wind speed dependence)?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67" y="2708927"/>
            <a:ext cx="3144449" cy="25243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801" y="5219130"/>
            <a:ext cx="3025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http://www.frf.usace.army.mil/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141" y="5225869"/>
            <a:ext cx="248870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Source: Google Maps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09773" y="2124152"/>
            <a:ext cx="365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U.S. Army Corps of Engineer’s Field Research Facility’s </a:t>
            </a:r>
            <a:r>
              <a:rPr lang="en-US" sz="1600" b="1" u="sng" dirty="0"/>
              <a:t>560 meter</a:t>
            </a:r>
            <a:r>
              <a:rPr lang="en-US" sz="1600" dirty="0"/>
              <a:t> long pier.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18557" y="2370373"/>
            <a:ext cx="994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Duck, NC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30858" y="2370373"/>
            <a:ext cx="2773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Instrument Setup at the Pier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42" y="2708927"/>
            <a:ext cx="2882988" cy="2524390"/>
          </a:xfrm>
          <a:prstGeom prst="rect">
            <a:avLst/>
          </a:prstGeom>
        </p:spPr>
      </p:pic>
      <p:pic>
        <p:nvPicPr>
          <p:cNvPr id="15" name="Picture 14" descr="FullSizeRender1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07" y="2702125"/>
            <a:ext cx="2601384" cy="252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IMG_0605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253" y="5233316"/>
            <a:ext cx="3833748" cy="162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88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094"/>
            <a:ext cx="9144000" cy="9144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Measurement System (SMPS and Tandem DMA)</a:t>
            </a:r>
            <a:endParaRPr lang="en-US" sz="32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3761361" y="621582"/>
            <a:ext cx="16212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Sonic Anemometer </a:t>
            </a:r>
          </a:p>
          <a:p>
            <a:pPr algn="ctr"/>
            <a:r>
              <a:rPr lang="en-US" sz="1400" dirty="0" smtClean="0"/>
              <a:t>and </a:t>
            </a:r>
          </a:p>
          <a:p>
            <a:pPr algn="ctr"/>
            <a:r>
              <a:rPr lang="en-US" sz="1400" dirty="0" smtClean="0"/>
              <a:t>Aerosol Inlet</a:t>
            </a:r>
            <a:endParaRPr lang="en-US" sz="1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246386" y="1858343"/>
            <a:ext cx="2023374" cy="1027264"/>
            <a:chOff x="6480023" y="1559403"/>
            <a:chExt cx="2023374" cy="1027264"/>
          </a:xfrm>
        </p:grpSpPr>
        <p:sp>
          <p:nvSpPr>
            <p:cNvPr id="88" name="TextBox 87"/>
            <p:cNvSpPr txBox="1"/>
            <p:nvPr/>
          </p:nvSpPr>
          <p:spPr>
            <a:xfrm>
              <a:off x="6480023" y="1559403"/>
              <a:ext cx="20233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200 nm dry </a:t>
              </a:r>
              <a:r>
                <a:rPr lang="en-US" sz="1400" dirty="0"/>
                <a:t>size selection</a:t>
              </a:r>
            </a:p>
          </p:txBody>
        </p:sp>
        <p:sp>
          <p:nvSpPr>
            <p:cNvPr id="8" name="Oval 7"/>
            <p:cNvSpPr/>
            <p:nvPr/>
          </p:nvSpPr>
          <p:spPr>
            <a:xfrm>
              <a:off x="7270043" y="1893791"/>
              <a:ext cx="443336" cy="377162"/>
            </a:xfrm>
            <a:prstGeom prst="ellipse">
              <a:avLst/>
            </a:prstGeom>
            <a:solidFill>
              <a:srgbClr val="A5A5A5"/>
            </a:solidFill>
            <a:ln w="12700" cap="flat" cmpd="sng" algn="ctr">
              <a:solidFill>
                <a:srgbClr val="A5A5A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7288398" y="2278890"/>
                  <a:ext cx="40662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88398" y="2278890"/>
                  <a:ext cx="406625" cy="30777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" name="Right Brace 5"/>
          <p:cNvSpPr/>
          <p:nvPr/>
        </p:nvSpPr>
        <p:spPr>
          <a:xfrm>
            <a:off x="5923006" y="1418896"/>
            <a:ext cx="502508" cy="2024520"/>
          </a:xfrm>
          <a:prstGeom prst="rightBrace">
            <a:avLst>
              <a:gd name="adj1" fmla="val 23087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>
            <a:off x="3569088" y="746229"/>
            <a:ext cx="257388" cy="415306"/>
          </a:xfrm>
          <a:prstGeom prst="rightBrace">
            <a:avLst>
              <a:gd name="adj1" fmla="val 21135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Brace 15"/>
          <p:cNvSpPr/>
          <p:nvPr/>
        </p:nvSpPr>
        <p:spPr>
          <a:xfrm rot="10800000">
            <a:off x="3939563" y="4291913"/>
            <a:ext cx="502508" cy="1399772"/>
          </a:xfrm>
          <a:prstGeom prst="rightBrace">
            <a:avLst>
              <a:gd name="adj1" fmla="val 18169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60549" y="4439093"/>
            <a:ext cx="1282682" cy="952691"/>
            <a:chOff x="2736884" y="4455568"/>
            <a:chExt cx="1282682" cy="952691"/>
          </a:xfrm>
        </p:grpSpPr>
        <p:sp>
          <p:nvSpPr>
            <p:cNvPr id="17" name="Right Arrow 16"/>
            <p:cNvSpPr/>
            <p:nvPr/>
          </p:nvSpPr>
          <p:spPr>
            <a:xfrm>
              <a:off x="3148236" y="5023611"/>
              <a:ext cx="549546" cy="384648"/>
            </a:xfrm>
            <a:prstGeom prst="rightArrow">
              <a:avLst/>
            </a:prstGeom>
            <a:solidFill>
              <a:sysClr val="windowText" lastClr="000000"/>
            </a:solidFill>
            <a:ln w="12700" cap="flat" cmpd="sng" algn="ctr">
              <a:solidFill>
                <a:sysClr val="windowText" lastClr="000000">
                  <a:shade val="50000"/>
                </a:sys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890967" y="4654279"/>
              <a:ext cx="104859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RH: 80 %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736884" y="4455568"/>
              <a:ext cx="1282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 smtClean="0">
                  <a:solidFill>
                    <a:prstClr val="black"/>
                  </a:solidFill>
                  <a:latin typeface="Calibri" panose="020F0502020204030204"/>
                </a:rPr>
                <a:t>Humidification</a:t>
              </a: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7894625" y="4368955"/>
            <a:ext cx="1259503" cy="1378343"/>
            <a:chOff x="7894625" y="4368955"/>
            <a:chExt cx="1259503" cy="1378343"/>
          </a:xfrm>
        </p:grpSpPr>
        <p:sp>
          <p:nvSpPr>
            <p:cNvPr id="22" name="Oval 21"/>
            <p:cNvSpPr/>
            <p:nvPr/>
          </p:nvSpPr>
          <p:spPr>
            <a:xfrm>
              <a:off x="8259120" y="4907015"/>
              <a:ext cx="530511" cy="491648"/>
            </a:xfrm>
            <a:prstGeom prst="ellipse">
              <a:avLst/>
            </a:prstGeom>
            <a:solidFill>
              <a:srgbClr val="E7E6E6">
                <a:lumMod val="90000"/>
              </a:srgbClr>
            </a:solidFill>
            <a:ln w="19050" cap="flat" cmpd="sng" algn="ctr">
              <a:solidFill>
                <a:srgbClr val="5B9BD5">
                  <a:lumMod val="75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kern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94625" y="4368955"/>
              <a:ext cx="12595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kern="0" dirty="0">
                  <a:solidFill>
                    <a:prstClr val="black"/>
                  </a:solidFill>
                  <a:latin typeface="Calibri" panose="020F0502020204030204"/>
                </a:rPr>
                <a:t>Growth </a:t>
              </a:r>
              <a:r>
                <a:rPr lang="en-US" sz="1400" kern="0" dirty="0" smtClean="0">
                  <a:solidFill>
                    <a:prstClr val="black"/>
                  </a:solidFill>
                  <a:latin typeface="Calibri" panose="020F0502020204030204"/>
                </a:rPr>
                <a:t>Factor</a:t>
              </a:r>
            </a:p>
            <a:p>
              <a:pPr algn="ctr"/>
              <a:r>
                <a:rPr lang="en-US" sz="1400" kern="0" dirty="0" smtClean="0">
                  <a:solidFill>
                    <a:prstClr val="black"/>
                  </a:solidFill>
                  <a:latin typeface="Calibri" panose="020F0502020204030204"/>
                </a:rPr>
                <a:t>Distribution</a:t>
              </a:r>
              <a:endParaRPr lang="en-US" sz="1400" kern="0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8091889" y="5439521"/>
                  <a:ext cx="86497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𝑤𝑒𝑡</m:t>
                            </m:r>
                          </m:sub>
                        </m:sSub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𝑅𝐻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1400" b="0" dirty="0" smtClean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91889" y="5439521"/>
                  <a:ext cx="864974" cy="307777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7042" b="-588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5" name="Right Brace 24"/>
          <p:cNvSpPr/>
          <p:nvPr/>
        </p:nvSpPr>
        <p:spPr>
          <a:xfrm>
            <a:off x="7612103" y="3909232"/>
            <a:ext cx="502508" cy="2580455"/>
          </a:xfrm>
          <a:prstGeom prst="rightBrace">
            <a:avLst>
              <a:gd name="adj1" fmla="val 29644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27" y="657248"/>
            <a:ext cx="7781544" cy="5572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91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6" grpId="0" animBg="1"/>
      <p:bldP spid="14" grpId="0" animBg="1"/>
      <p:bldP spid="16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929"/>
            <a:ext cx="9144000" cy="132588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Using hygroscopic growth factor to identify sea-spray concentration</a:t>
            </a:r>
            <a:endParaRPr lang="en-US" sz="4000" b="1" dirty="0"/>
          </a:p>
        </p:txBody>
      </p:sp>
      <p:sp>
        <p:nvSpPr>
          <p:cNvPr id="13" name="Oval 12"/>
          <p:cNvSpPr/>
          <p:nvPr/>
        </p:nvSpPr>
        <p:spPr>
          <a:xfrm>
            <a:off x="1575697" y="2369918"/>
            <a:ext cx="492369" cy="476738"/>
          </a:xfrm>
          <a:prstGeom prst="ellipse">
            <a:avLst/>
          </a:prstGeom>
          <a:solidFill>
            <a:srgbClr val="A5A5A5"/>
          </a:solidFill>
          <a:ln w="12700" cap="flat" cmpd="sng" algn="ctr">
            <a:solidFill>
              <a:srgbClr val="A5A5A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3019" y="1617632"/>
            <a:ext cx="2297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200 nm Dry Sized Particle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4164538" y="2180535"/>
            <a:ext cx="906585" cy="476738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73233" y="1617632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RH: 80 %</a:t>
            </a:r>
          </a:p>
        </p:txBody>
      </p:sp>
      <p:sp>
        <p:nvSpPr>
          <p:cNvPr id="17" name="Oval 16"/>
          <p:cNvSpPr/>
          <p:nvPr/>
        </p:nvSpPr>
        <p:spPr>
          <a:xfrm>
            <a:off x="6843799" y="1996873"/>
            <a:ext cx="875323" cy="844062"/>
          </a:xfrm>
          <a:prstGeom prst="ellipse">
            <a:avLst/>
          </a:prstGeom>
          <a:solidFill>
            <a:srgbClr val="E7E6E6">
              <a:lumMod val="90000"/>
            </a:srgbClr>
          </a:solidFill>
          <a:ln w="19050" cap="flat" cmpd="sng" algn="ctr">
            <a:solidFill>
              <a:srgbClr val="5B9BD5">
                <a:lumMod val="75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2106" y="1551638"/>
            <a:ext cx="22977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kern="0" dirty="0">
                <a:solidFill>
                  <a:prstClr val="black"/>
                </a:solidFill>
                <a:latin typeface="Calibri" panose="020F0502020204030204"/>
              </a:rPr>
              <a:t>Growth Factor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960241" y="6102437"/>
            <a:ext cx="731520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00235"/>
              </p:ext>
            </p:extLst>
          </p:nvPr>
        </p:nvGraphicFramePr>
        <p:xfrm>
          <a:off x="960222" y="6194016"/>
          <a:ext cx="7315218" cy="315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  <a:gridCol w="406401"/>
              </a:tblGrid>
              <a:tr h="31579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0.9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1.7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3184432" y="6448259"/>
            <a:ext cx="3568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Kappa (</a:t>
            </a:r>
            <a:r>
              <a:rPr lang="en-US" sz="1600" dirty="0" err="1"/>
              <a:t>Hygroscopicity</a:t>
            </a:r>
            <a:r>
              <a:rPr lang="en-US" sz="1600" dirty="0"/>
              <a:t> Parameter)</a:t>
            </a:r>
          </a:p>
        </p:txBody>
      </p:sp>
      <p:sp>
        <p:nvSpPr>
          <p:cNvPr id="40" name="Right Brace 39"/>
          <p:cNvSpPr/>
          <p:nvPr/>
        </p:nvSpPr>
        <p:spPr>
          <a:xfrm rot="16200000">
            <a:off x="2869852" y="3711008"/>
            <a:ext cx="476651" cy="4148799"/>
          </a:xfrm>
          <a:prstGeom prst="rightBrace">
            <a:avLst>
              <a:gd name="adj1" fmla="val 25773"/>
              <a:gd name="adj2" fmla="val 49580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6052466" y="5087577"/>
            <a:ext cx="10814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Sea-Spray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7281461" y="5126003"/>
            <a:ext cx="14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Very Hygroscopic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96823" y="5132187"/>
            <a:ext cx="14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FF0000"/>
                </a:solidFill>
              </a:rPr>
              <a:t>Slightly Hygroscopic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448356" y="5136789"/>
            <a:ext cx="139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Non Sea Spray</a:t>
            </a:r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878375" y="3682041"/>
                <a:ext cx="3287438" cy="5743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𝑔𝑓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𝑤𝑒𝑡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𝑅𝐻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den>
                      </m:f>
                      <m:r>
                        <a:rPr lang="en-US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𝑅𝐻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𝑔𝑓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375" y="3682041"/>
                <a:ext cx="3287438" cy="57438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27423" y="2865294"/>
                <a:ext cx="1395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7423" y="2865294"/>
                <a:ext cx="1395564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93186" y="2865294"/>
                <a:ext cx="13955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𝑤𝑒𝑡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3186" y="2865294"/>
                <a:ext cx="1395564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ight Brace 23"/>
          <p:cNvSpPr/>
          <p:nvPr/>
        </p:nvSpPr>
        <p:spPr>
          <a:xfrm rot="16200000">
            <a:off x="6282411" y="4426124"/>
            <a:ext cx="476651" cy="2676321"/>
          </a:xfrm>
          <a:prstGeom prst="rightBrace">
            <a:avLst>
              <a:gd name="adj1" fmla="val 16084"/>
              <a:gd name="adj2" fmla="val 52425"/>
            </a:avLst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39" grpId="0"/>
      <p:bldP spid="40" grpId="0" animBg="1"/>
      <p:bldP spid="43" grpId="0"/>
      <p:bldP spid="44" grpId="0"/>
      <p:bldP spid="45" grpId="0"/>
      <p:bldP spid="46" grpId="0"/>
      <p:bldP spid="48" grpId="0"/>
      <p:bldP spid="3" grpId="0"/>
      <p:bldP spid="23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8929"/>
            <a:ext cx="9144000" cy="1325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Using hygroscopic growth factor to identify sea-spray concentration</a:t>
            </a:r>
            <a:endParaRPr lang="en-US" sz="4000" b="1" dirty="0"/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auto">
          <a:xfrm>
            <a:off x="6259780" y="4496124"/>
            <a:ext cx="320040" cy="318301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auto">
          <a:xfrm>
            <a:off x="2593490" y="4442895"/>
            <a:ext cx="449262" cy="449263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auto">
          <a:xfrm>
            <a:off x="4438800" y="4536496"/>
            <a:ext cx="223838" cy="225425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2534752" y="2195789"/>
            <a:ext cx="576263" cy="576263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4259413" y="2181440"/>
            <a:ext cx="576262" cy="576263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1" name="Oval 10"/>
          <p:cNvSpPr/>
          <p:nvPr/>
        </p:nvSpPr>
        <p:spPr bwMode="auto">
          <a:xfrm>
            <a:off x="6065505" y="2181440"/>
            <a:ext cx="576262" cy="576263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888839" y="2181440"/>
            <a:ext cx="576263" cy="576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400331" y="3070977"/>
            <a:ext cx="80291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Dust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3618412" y="3028414"/>
            <a:ext cx="177805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2600" dirty="0">
                <a:latin typeface="Calibri" panose="020F0502020204030204" pitchFamily="34" charset="0"/>
                <a:cs typeface="Cambria" charset="0"/>
              </a:rPr>
              <a:t>A</a:t>
            </a:r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mmonium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  <a:p>
            <a:pPr algn="ctr" eaLnBrk="1" hangingPunct="1"/>
            <a:r>
              <a:rPr lang="en-US" sz="2600" dirty="0">
                <a:latin typeface="Calibri" panose="020F0502020204030204" pitchFamily="34" charset="0"/>
                <a:cs typeface="Cambria" charset="0"/>
              </a:rPr>
              <a:t>S</a:t>
            </a:r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ulfate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</p:txBody>
      </p:sp>
      <p:sp>
        <p:nvSpPr>
          <p:cNvPr id="15" name="TextBox 9"/>
          <p:cNvSpPr txBox="1">
            <a:spLocks noChangeArrowheads="1"/>
          </p:cNvSpPr>
          <p:nvPr/>
        </p:nvSpPr>
        <p:spPr bwMode="auto">
          <a:xfrm>
            <a:off x="5695443" y="3056628"/>
            <a:ext cx="131638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Sea-Salt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592039" y="3058292"/>
            <a:ext cx="116570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/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Black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  <a:p>
            <a:pPr algn="ctr" eaLnBrk="1" hangingPunct="1"/>
            <a:r>
              <a:rPr lang="en-US" sz="2600" dirty="0">
                <a:latin typeface="Calibri" panose="020F0502020204030204" pitchFamily="34" charset="0"/>
                <a:cs typeface="Cambria" charset="0"/>
              </a:rPr>
              <a:t>C</a:t>
            </a:r>
            <a:r>
              <a:rPr lang="en-US" sz="2600" dirty="0" smtClean="0">
                <a:latin typeface="Calibri" panose="020F0502020204030204" pitchFamily="34" charset="0"/>
                <a:cs typeface="Cambria" charset="0"/>
              </a:rPr>
              <a:t>arbon</a:t>
            </a:r>
            <a:endParaRPr lang="en-US" sz="2600" dirty="0">
              <a:latin typeface="Calibri" panose="020F0502020204030204" pitchFamily="34" charset="0"/>
              <a:cs typeface="Cambria" charset="0"/>
            </a:endParaRPr>
          </a:p>
        </p:txBody>
      </p:sp>
      <p:sp>
        <p:nvSpPr>
          <p:cNvPr id="17" name="TextBox 11"/>
          <p:cNvSpPr txBox="1">
            <a:spLocks noChangeArrowheads="1"/>
          </p:cNvSpPr>
          <p:nvPr/>
        </p:nvSpPr>
        <p:spPr bwMode="auto">
          <a:xfrm>
            <a:off x="7483754" y="2181440"/>
            <a:ext cx="1241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  <a:cs typeface="Cambria" charset="0"/>
              </a:rPr>
              <a:t>RH=20%</a:t>
            </a: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888839" y="4355521"/>
            <a:ext cx="647700" cy="577850"/>
          </a:xfrm>
          <a:prstGeom prst="ellipse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19" name="Oval 18"/>
          <p:cNvSpPr>
            <a:spLocks noChangeAspect="1" noChangeArrowheads="1"/>
          </p:cNvSpPr>
          <p:nvPr/>
        </p:nvSpPr>
        <p:spPr bwMode="auto">
          <a:xfrm>
            <a:off x="2534752" y="4369870"/>
            <a:ext cx="576263" cy="577850"/>
          </a:xfrm>
          <a:prstGeom prst="ellipse">
            <a:avLst/>
          </a:prstGeom>
          <a:solidFill>
            <a:srgbClr val="FF800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0" name="Oval 19"/>
          <p:cNvSpPr>
            <a:spLocks noChangeAspect="1" noChangeArrowheads="1"/>
          </p:cNvSpPr>
          <p:nvPr/>
        </p:nvSpPr>
        <p:spPr bwMode="auto">
          <a:xfrm>
            <a:off x="4252244" y="4369870"/>
            <a:ext cx="576262" cy="577850"/>
          </a:xfrm>
          <a:prstGeom prst="ellipse">
            <a:avLst/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 bwMode="auto">
          <a:xfrm>
            <a:off x="6138148" y="4369870"/>
            <a:ext cx="576072" cy="569810"/>
          </a:xfrm>
          <a:prstGeom prst="ellipse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endParaRPr lang="en-US"/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919002" y="4355521"/>
            <a:ext cx="576262" cy="57785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23" name="TextBox 16"/>
          <p:cNvSpPr txBox="1">
            <a:spLocks noChangeArrowheads="1"/>
          </p:cNvSpPr>
          <p:nvPr/>
        </p:nvSpPr>
        <p:spPr bwMode="auto">
          <a:xfrm>
            <a:off x="7483754" y="4234076"/>
            <a:ext cx="12410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umimoji="1" sz="2400" kern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 panose="020F0502020204030204" pitchFamily="34" charset="0"/>
                <a:cs typeface="Cambria" charset="0"/>
              </a:rPr>
              <a:t>RH=80%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465102" y="1606446"/>
                <a:ext cx="1087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&lt;0.05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5102" y="1606446"/>
                <a:ext cx="1087395" cy="36933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09938" y="1609047"/>
                <a:ext cx="1087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1.3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38" y="1609047"/>
                <a:ext cx="108739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3963739" y="1609047"/>
                <a:ext cx="108739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~ 0.6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3739" y="1609047"/>
                <a:ext cx="1087395" cy="36933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40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" grpId="0" animBg="1"/>
    </p:bldLst>
  </p:timing>
</p:sld>
</file>

<file path=ppt/theme/theme1.xml><?xml version="1.0" encoding="utf-8"?>
<a:theme xmlns:a="http://schemas.openxmlformats.org/drawingml/2006/main" name="NCStateU-horizontal-center-log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3149</TotalTime>
  <Words>928</Words>
  <Application>Microsoft Office PowerPoint</Application>
  <PresentationFormat>On-screen Show (4:3)</PresentationFormat>
  <Paragraphs>212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ＭＳ Ｐゴシック</vt:lpstr>
      <vt:lpstr>Arial</vt:lpstr>
      <vt:lpstr>Calibri</vt:lpstr>
      <vt:lpstr>Calibri Light</vt:lpstr>
      <vt:lpstr>Cambria</vt:lpstr>
      <vt:lpstr>Cambria Math</vt:lpstr>
      <vt:lpstr>Times New Roman</vt:lpstr>
      <vt:lpstr>Wingdings</vt:lpstr>
      <vt:lpstr>NCStateU-horizontal-center-logo</vt:lpstr>
      <vt:lpstr>Office Theme</vt:lpstr>
      <vt:lpstr>New Measurements of Hygroscopicity- &amp; Size-Resolved Particle Fluxes</vt:lpstr>
      <vt:lpstr>Objectives/Research Questions</vt:lpstr>
      <vt:lpstr>Motivation: why study sea-spray fluxes?</vt:lpstr>
      <vt:lpstr>Current Literature on Sea-Spray Flux</vt:lpstr>
      <vt:lpstr>Flux Measurement Techniques</vt:lpstr>
      <vt:lpstr>Duck Pier Site (North Carolina)</vt:lpstr>
      <vt:lpstr>Measurement System (SMPS and Tandem DMA)</vt:lpstr>
      <vt:lpstr>Using hygroscopic growth factor to identify sea-spray concentration</vt:lpstr>
      <vt:lpstr>PowerPoint Presentation</vt:lpstr>
      <vt:lpstr>Growth factor distribution (@ RH = 80%)</vt:lpstr>
      <vt:lpstr>Derivation of sea-spray fraction</vt:lpstr>
      <vt:lpstr>Two measurement modes</vt:lpstr>
      <vt:lpstr>Aerosol Size Distribution</vt:lpstr>
      <vt:lpstr>Sea-Spray Number Concentration (160-240nm)</vt:lpstr>
      <vt:lpstr>Fraction of 200 nm sea-spray vs. wind speed</vt:lpstr>
      <vt:lpstr>Sea-Spray Concentration Summary</vt:lpstr>
      <vt:lpstr>Hygroscopicity-Resolved Relaxed Eddy Accumulation Flux (Hy-RES REA)</vt:lpstr>
      <vt:lpstr>Preliminary System Results</vt:lpstr>
      <vt:lpstr>Preliminary System Results</vt:lpstr>
      <vt:lpstr>Preliminary System Results</vt:lpstr>
      <vt:lpstr>Flux Summary</vt:lpstr>
      <vt:lpstr>Questions?</vt:lpstr>
      <vt:lpstr>Ancillary u* Data</vt:lpstr>
      <vt:lpstr>Ancillary SMPS/SP2 Data</vt:lpstr>
      <vt:lpstr>Ancillary Wind Rose Plot</vt:lpstr>
      <vt:lpstr>Ancillary Seawater Data</vt:lpstr>
      <vt:lpstr>PowerPoint Presentation</vt:lpstr>
      <vt:lpstr>Ancillary Seawater Data</vt:lpstr>
      <vt:lpstr>Ancillary Seawater Data</vt:lpstr>
      <vt:lpstr>Ancillary Seawater Data</vt:lpstr>
      <vt:lpstr>Ancillary Seawater Data</vt:lpstr>
      <vt:lpstr>Expected Valid Flux Results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Measurements of Hygroscopicity- &amp; Size-Resolved Particle Fluxes</dc:title>
  <dc:creator>Brittany Phillips</dc:creator>
  <cp:lastModifiedBy>Brittany Phillips</cp:lastModifiedBy>
  <cp:revision>108</cp:revision>
  <dcterms:created xsi:type="dcterms:W3CDTF">2015-10-04T21:20:23Z</dcterms:created>
  <dcterms:modified xsi:type="dcterms:W3CDTF">2015-10-07T11:18:23Z</dcterms:modified>
</cp:coreProperties>
</file>